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aleway"/>
      <p:regular r:id="rId52"/>
      <p:bold r:id="rId53"/>
      <p:italic r:id="rId54"/>
      <p:boldItalic r:id="rId55"/>
    </p:embeddedFont>
    <p:embeddedFont>
      <p:font typeface="Roboto"/>
      <p:regular r:id="rId56"/>
      <p:bold r:id="rId57"/>
      <p:italic r:id="rId58"/>
      <p:boldItalic r:id="rId59"/>
    </p:embeddedFont>
    <p:embeddedFont>
      <p:font typeface="La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8F36A2D-790E-4047-A0EA-7698E73E550F}">
  <a:tblStyle styleId="{B8F36A2D-790E-4047-A0EA-7698E73E55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4.xml"/><Relationship Id="rId63"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5.xml"/><Relationship Id="rId55" Type="http://schemas.openxmlformats.org/officeDocument/2006/relationships/font" Target="fonts/Raleway-boldItalic.fntdata"/><Relationship Id="rId10" Type="http://schemas.openxmlformats.org/officeDocument/2006/relationships/slide" Target="slides/slide4.xml"/><Relationship Id="rId54" Type="http://schemas.openxmlformats.org/officeDocument/2006/relationships/font" Target="fonts/Raleway-italic.fntdata"/><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77dfc6a8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77dfc6a8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29258910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29258910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28da3037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28da3037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77dfc6a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77dfc6a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629258910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29258910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29258910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29258910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29258910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29258910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b51388c8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b51388c8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b5801c13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b5801c13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b5801c13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b5801c13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77dfc6a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77dfc6a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b5801c1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b5801c1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c51c1c42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c51c1c42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b51388c8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b51388c8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c4f704d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c4f704d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7b51388c8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b51388c8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b5581e7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b5581e7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b51388c8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b51388c8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b51388c8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b51388c8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b51388c8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b51388c8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b51388c8c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b51388c8c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77dfc6a8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77dfc6a8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b51388c8c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b51388c8c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b51388c8c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b51388c8c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b51388c8c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7b51388c8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7b51388c8c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b51388c8c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629258910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629258910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29258910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292589101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629258910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6292589101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29258910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29258910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29258910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629258910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292589101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292589101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77dfc6a8e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77dfc6a8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629258910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629258910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629258910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629258910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6292589101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6292589101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77dfc6a8e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77dfc6a8e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77dfc6a8e_2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77dfc6a8e_2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77dfc6a8e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477dfc6a8e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77dfc6a8e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77dfc6a8e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77dfc6a8e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77dfc6a8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77dfc6a8e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77dfc6a8e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28da3037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28da3037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77dfc6a8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77dfc6a8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512700" y="1237450"/>
            <a:ext cx="8118600" cy="14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Millet </a:t>
            </a:r>
            <a:r>
              <a:rPr lang="en-GB">
                <a:latin typeface="Georgia"/>
                <a:ea typeface="Georgia"/>
                <a:cs typeface="Georgia"/>
                <a:sym typeface="Georgia"/>
              </a:rPr>
              <a:t>Disease Detection using Deep Learning</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sp>
        <p:nvSpPr>
          <p:cNvPr id="87" name="Google Shape;87;p13"/>
          <p:cNvSpPr txBox="1"/>
          <p:nvPr>
            <p:ph idx="1" type="subTitle"/>
          </p:nvPr>
        </p:nvSpPr>
        <p:spPr>
          <a:xfrm>
            <a:off x="512700" y="2841675"/>
            <a:ext cx="8118600" cy="2316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AutoNum type="arabicPeriod"/>
            </a:pPr>
            <a:r>
              <a:rPr lang="en-GB">
                <a:latin typeface="Georgia"/>
                <a:ea typeface="Georgia"/>
                <a:cs typeface="Georgia"/>
                <a:sym typeface="Georgia"/>
              </a:rPr>
              <a:t>Nilanjana Jaysi (17100029)</a:t>
            </a:r>
            <a:endParaRPr>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GB">
                <a:latin typeface="Georgia"/>
                <a:ea typeface="Georgia"/>
                <a:cs typeface="Georgia"/>
                <a:sym typeface="Georgia"/>
              </a:rPr>
              <a:t>Pratik Gupta (17100033)</a:t>
            </a:r>
            <a:endParaRPr>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GB">
                <a:latin typeface="Georgia"/>
                <a:ea typeface="Georgia"/>
                <a:cs typeface="Georgia"/>
                <a:sym typeface="Georgia"/>
              </a:rPr>
              <a:t>Saanika Gupta (17100046)</a:t>
            </a:r>
            <a:endParaRPr>
              <a:latin typeface="Georgia"/>
              <a:ea typeface="Georgia"/>
              <a:cs typeface="Georgia"/>
              <a:sym typeface="Georgia"/>
            </a:endParaRPr>
          </a:p>
          <a:p>
            <a:pPr indent="-330200" lvl="0" marL="457200" rtl="0" algn="l">
              <a:spcBef>
                <a:spcPts val="0"/>
              </a:spcBef>
              <a:spcAft>
                <a:spcPts val="0"/>
              </a:spcAft>
              <a:buSzPts val="1600"/>
              <a:buFont typeface="Georgia"/>
              <a:buAutoNum type="arabicPeriod"/>
            </a:pPr>
            <a:r>
              <a:rPr lang="en-GB">
                <a:latin typeface="Georgia"/>
                <a:ea typeface="Georgia"/>
                <a:cs typeface="Georgia"/>
                <a:sym typeface="Georgia"/>
              </a:rPr>
              <a:t>Vinayak Bhartia (17101054)</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rPr b="1" lang="en-GB" sz="1400">
                <a:latin typeface="Georgia"/>
                <a:ea typeface="Georgia"/>
                <a:cs typeface="Georgia"/>
                <a:sym typeface="Georgia"/>
              </a:rPr>
              <a:t>Mentor</a:t>
            </a:r>
            <a:r>
              <a:rPr lang="en-GB" sz="1400">
                <a:latin typeface="Georgia"/>
                <a:ea typeface="Georgia"/>
                <a:cs typeface="Georgia"/>
                <a:sym typeface="Georgia"/>
              </a:rPr>
              <a:t> : Dr. N. Srinivas Naik</a:t>
            </a:r>
            <a:endParaRPr sz="1400">
              <a:latin typeface="Georgia"/>
              <a:ea typeface="Georgia"/>
              <a:cs typeface="Georgia"/>
              <a:sym typeface="Georgia"/>
            </a:endParaRPr>
          </a:p>
          <a:p>
            <a:pPr indent="0" lvl="0" marL="45720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0" y="2341350"/>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Literature Survey</a:t>
            </a:r>
            <a:endParaRPr>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8" name="Shape 208"/>
        <p:cNvGrpSpPr/>
        <p:nvPr/>
      </p:nvGrpSpPr>
      <p:grpSpPr>
        <a:xfrm>
          <a:off x="0" y="0"/>
          <a:ext cx="0" cy="0"/>
          <a:chOff x="0" y="0"/>
          <a:chExt cx="0" cy="0"/>
        </a:xfrm>
      </p:grpSpPr>
      <p:sp>
        <p:nvSpPr>
          <p:cNvPr id="209" name="Google Shape;209;p23"/>
          <p:cNvSpPr txBox="1"/>
          <p:nvPr>
            <p:ph idx="1" type="body"/>
          </p:nvPr>
        </p:nvSpPr>
        <p:spPr>
          <a:xfrm>
            <a:off x="532425" y="1255950"/>
            <a:ext cx="7974900" cy="1168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1200">
                <a:latin typeface="Georgia"/>
                <a:ea typeface="Georgia"/>
                <a:cs typeface="Georgia"/>
                <a:sym typeface="Georgia"/>
              </a:rPr>
              <a:t>Approach</a:t>
            </a:r>
            <a:endParaRPr b="1" sz="1200">
              <a:latin typeface="Georgia"/>
              <a:ea typeface="Georgia"/>
              <a:cs typeface="Georgia"/>
              <a:sym typeface="Georgia"/>
            </a:endParaRPr>
          </a:p>
          <a:p>
            <a:pPr indent="-304800" lvl="0" marL="457200" marR="0" rtl="0" algn="l">
              <a:lnSpc>
                <a:spcPct val="115000"/>
              </a:lnSpc>
              <a:spcBef>
                <a:spcPts val="1600"/>
              </a:spcBef>
              <a:spcAft>
                <a:spcPts val="0"/>
              </a:spcAft>
              <a:buSzPts val="1200"/>
              <a:buFont typeface="Georgia"/>
              <a:buChar char="●"/>
            </a:pPr>
            <a:r>
              <a:rPr lang="en-GB" sz="1200">
                <a:latin typeface="Georgia"/>
                <a:ea typeface="Georgia"/>
                <a:cs typeface="Georgia"/>
                <a:sym typeface="Georgia"/>
              </a:rPr>
              <a:t>Authors have  presented  a  deep  learning  model  to  find  diseased  millet crops.  </a:t>
            </a:r>
            <a:endParaRPr sz="1200">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lang="en-GB" sz="1200">
                <a:latin typeface="Georgia"/>
                <a:ea typeface="Georgia"/>
                <a:cs typeface="Georgia"/>
                <a:sym typeface="Georgia"/>
              </a:rPr>
              <a:t>They  have  used  transfer  learning  of </a:t>
            </a:r>
            <a:r>
              <a:rPr b="1" lang="en-GB" sz="1200">
                <a:latin typeface="Georgia"/>
                <a:ea typeface="Georgia"/>
                <a:cs typeface="Georgia"/>
                <a:sym typeface="Georgia"/>
              </a:rPr>
              <a:t> pre-trained  VGG16</a:t>
            </a:r>
            <a:r>
              <a:rPr lang="en-GB" sz="1200">
                <a:latin typeface="Georgia"/>
                <a:ea typeface="Georgia"/>
                <a:cs typeface="Georgia"/>
                <a:sym typeface="Georgia"/>
              </a:rPr>
              <a:t>  convolutional neural network. </a:t>
            </a:r>
            <a:endParaRPr sz="1200">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lang="en-GB" sz="1200">
                <a:latin typeface="Georgia"/>
                <a:ea typeface="Georgia"/>
                <a:cs typeface="Georgia"/>
                <a:sym typeface="Georgia"/>
              </a:rPr>
              <a:t>First a dataset is created from a small set of images of millets using augmentation(rotation or translation). </a:t>
            </a:r>
            <a:endParaRPr sz="1200">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lang="en-GB" sz="1200">
                <a:latin typeface="Georgia"/>
                <a:ea typeface="Georgia"/>
                <a:cs typeface="Georgia"/>
                <a:sym typeface="Georgia"/>
              </a:rPr>
              <a:t>Then these images are fetched to create model via transfer learning on VGG16 model. </a:t>
            </a:r>
            <a:endParaRPr sz="1200">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lang="en-GB" sz="1200">
                <a:latin typeface="Georgia"/>
                <a:ea typeface="Georgia"/>
                <a:cs typeface="Georgia"/>
                <a:sym typeface="Georgia"/>
              </a:rPr>
              <a:t>Feature extraction is used for transfer learning .i.e., features of the pre-trained model is used while it is trained on new dataset.</a:t>
            </a:r>
            <a:endParaRPr sz="1200">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lang="en-GB" sz="1200">
                <a:latin typeface="Georgia"/>
                <a:ea typeface="Georgia"/>
                <a:cs typeface="Georgia"/>
                <a:sym typeface="Georgia"/>
              </a:rPr>
              <a:t>Upon testing, they were able to achieve a fair 95% accuracy</a:t>
            </a:r>
            <a:endParaRPr sz="1150">
              <a:solidFill>
                <a:srgbClr val="000000"/>
              </a:solidFill>
              <a:latin typeface="Arial"/>
              <a:ea typeface="Arial"/>
              <a:cs typeface="Arial"/>
              <a:sym typeface="Arial"/>
            </a:endParaRPr>
          </a:p>
          <a:p>
            <a:pPr indent="0" lvl="0" marL="0" rtl="0" algn="l">
              <a:spcBef>
                <a:spcPts val="1600"/>
              </a:spcBef>
              <a:spcAft>
                <a:spcPts val="1600"/>
              </a:spcAft>
              <a:buNone/>
            </a:pPr>
            <a:r>
              <a:t/>
            </a:r>
            <a:endParaRPr sz="1700"/>
          </a:p>
        </p:txBody>
      </p:sp>
      <p:sp>
        <p:nvSpPr>
          <p:cNvPr id="210" name="Google Shape;210;p23"/>
          <p:cNvSpPr txBox="1"/>
          <p:nvPr>
            <p:ph type="title"/>
          </p:nvPr>
        </p:nvSpPr>
        <p:spPr>
          <a:xfrm>
            <a:off x="311700" y="0"/>
            <a:ext cx="8520600" cy="613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100">
                <a:latin typeface="Georgia"/>
                <a:ea typeface="Georgia"/>
                <a:cs typeface="Georgia"/>
                <a:sym typeface="Georgia"/>
              </a:rPr>
              <a:t>PAPER I</a:t>
            </a:r>
            <a:endParaRPr sz="2100">
              <a:latin typeface="Georgia"/>
              <a:ea typeface="Georgia"/>
              <a:cs typeface="Georgia"/>
              <a:sym typeface="Georgia"/>
            </a:endParaRPr>
          </a:p>
          <a:p>
            <a:pPr indent="0" lvl="0" marL="0" rtl="0" algn="ctr">
              <a:lnSpc>
                <a:spcPct val="115000"/>
              </a:lnSpc>
              <a:spcBef>
                <a:spcPts val="0"/>
              </a:spcBef>
              <a:spcAft>
                <a:spcPts val="0"/>
              </a:spcAft>
              <a:buNone/>
            </a:pPr>
            <a:r>
              <a:rPr lang="en-GB" sz="2100">
                <a:latin typeface="Georgia"/>
                <a:ea typeface="Georgia"/>
                <a:cs typeface="Georgia"/>
                <a:sym typeface="Georgia"/>
              </a:rPr>
              <a:t>Deep neural networks with transfer learning in millet crop images [February 2019</a:t>
            </a:r>
            <a:r>
              <a:rPr lang="en-GB" sz="2100">
                <a:latin typeface="Georgia"/>
                <a:ea typeface="Georgia"/>
                <a:cs typeface="Georgia"/>
                <a:sym typeface="Georgia"/>
              </a:rPr>
              <a:t>]</a:t>
            </a:r>
            <a:r>
              <a:rPr baseline="30000" lang="en-GB" sz="2100">
                <a:latin typeface="Georgia"/>
                <a:ea typeface="Georgia"/>
                <a:cs typeface="Georgia"/>
                <a:sym typeface="Georgia"/>
              </a:rPr>
              <a:t>[1]</a:t>
            </a:r>
            <a:endParaRPr sz="2100">
              <a:latin typeface="Georgia"/>
              <a:ea typeface="Georgia"/>
              <a:cs typeface="Georgia"/>
              <a:sym typeface="Georgia"/>
            </a:endParaRPr>
          </a:p>
        </p:txBody>
      </p:sp>
      <p:sp>
        <p:nvSpPr>
          <p:cNvPr id="211" name="Google Shape;211;p23"/>
          <p:cNvSpPr txBox="1"/>
          <p:nvPr>
            <p:ph idx="1" type="body"/>
          </p:nvPr>
        </p:nvSpPr>
        <p:spPr>
          <a:xfrm>
            <a:off x="532425" y="3409950"/>
            <a:ext cx="8071500" cy="1022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GB" sz="1200">
                <a:latin typeface="Georgia"/>
                <a:ea typeface="Georgia"/>
                <a:cs typeface="Georgia"/>
                <a:sym typeface="Georgia"/>
              </a:rPr>
              <a:t>Limitations</a:t>
            </a:r>
            <a:endParaRPr b="1" sz="1200">
              <a:latin typeface="Georgia"/>
              <a:ea typeface="Georgia"/>
              <a:cs typeface="Georgia"/>
              <a:sym typeface="Georgia"/>
            </a:endParaRPr>
          </a:p>
          <a:p>
            <a:pPr indent="-304800" lvl="0" marL="457200" marR="0" rtl="0" algn="l">
              <a:lnSpc>
                <a:spcPct val="115000"/>
              </a:lnSpc>
              <a:spcBef>
                <a:spcPts val="1600"/>
              </a:spcBef>
              <a:spcAft>
                <a:spcPts val="0"/>
              </a:spcAft>
              <a:buSzPts val="1200"/>
              <a:buFont typeface="Georgia"/>
              <a:buChar char="●"/>
            </a:pPr>
            <a:r>
              <a:rPr lang="en-GB" sz="1200">
                <a:latin typeface="Georgia"/>
                <a:ea typeface="Georgia"/>
                <a:cs typeface="Georgia"/>
                <a:sym typeface="Georgia"/>
              </a:rPr>
              <a:t>Only </a:t>
            </a:r>
            <a:r>
              <a:rPr b="1" lang="en-GB" sz="1200">
                <a:latin typeface="Georgia"/>
                <a:ea typeface="Georgia"/>
                <a:cs typeface="Georgia"/>
                <a:sym typeface="Georgia"/>
              </a:rPr>
              <a:t>one type of disease</a:t>
            </a:r>
            <a:r>
              <a:rPr lang="en-GB" sz="1200">
                <a:latin typeface="Georgia"/>
                <a:ea typeface="Georgia"/>
                <a:cs typeface="Georgia"/>
                <a:sym typeface="Georgia"/>
              </a:rPr>
              <a:t> (mildew disease) can be detected using this system.</a:t>
            </a:r>
            <a:endParaRPr sz="1200">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lang="en-GB" sz="1200">
                <a:latin typeface="Georgia"/>
                <a:ea typeface="Georgia"/>
                <a:cs typeface="Georgia"/>
                <a:sym typeface="Georgia"/>
              </a:rPr>
              <a:t>A small dataset of </a:t>
            </a:r>
            <a:r>
              <a:rPr b="1" lang="en-GB" sz="1200">
                <a:latin typeface="Georgia"/>
                <a:ea typeface="Georgia"/>
                <a:cs typeface="Georgia"/>
                <a:sym typeface="Georgia"/>
              </a:rPr>
              <a:t>124 images</a:t>
            </a:r>
            <a:r>
              <a:rPr lang="en-GB" sz="1200">
                <a:latin typeface="Georgia"/>
                <a:ea typeface="Georgia"/>
                <a:cs typeface="Georgia"/>
                <a:sym typeface="Georgia"/>
              </a:rPr>
              <a:t> is used.</a:t>
            </a:r>
            <a:endParaRPr sz="1200">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lang="en-GB" sz="1200">
                <a:latin typeface="Georgia"/>
                <a:ea typeface="Georgia"/>
                <a:cs typeface="Georgia"/>
                <a:sym typeface="Georgia"/>
              </a:rPr>
              <a:t>No image segmentation is done before training.</a:t>
            </a:r>
            <a:endParaRPr sz="1200">
              <a:latin typeface="Georgia"/>
              <a:ea typeface="Georgia"/>
              <a:cs typeface="Georgia"/>
              <a:sym typeface="Georgia"/>
            </a:endParaRPr>
          </a:p>
          <a:p>
            <a:pPr indent="-304800" lvl="0" marL="457200" marR="0" rtl="0" algn="l">
              <a:lnSpc>
                <a:spcPct val="115000"/>
              </a:lnSpc>
              <a:spcBef>
                <a:spcPts val="0"/>
              </a:spcBef>
              <a:spcAft>
                <a:spcPts val="0"/>
              </a:spcAft>
              <a:buSzPts val="1200"/>
              <a:buFont typeface="Georgia"/>
              <a:buChar char="●"/>
            </a:pPr>
            <a:r>
              <a:rPr lang="en-GB" sz="1200">
                <a:latin typeface="Georgia"/>
                <a:ea typeface="Georgia"/>
                <a:cs typeface="Georgia"/>
                <a:sym typeface="Georgia"/>
              </a:rPr>
              <a:t>As pre-trained model is used feature selection is used, more appropriate features could have been selected by training a new model</a:t>
            </a:r>
            <a:endParaRPr sz="1200">
              <a:latin typeface="Georgia"/>
              <a:ea typeface="Georgia"/>
              <a:cs typeface="Georgia"/>
              <a:sym typeface="Georgia"/>
            </a:endParaRPr>
          </a:p>
          <a:p>
            <a:pPr indent="0" lvl="0" marL="0" rtl="0" algn="l">
              <a:spcBef>
                <a:spcPts val="1600"/>
              </a:spcBef>
              <a:spcAft>
                <a:spcPts val="1600"/>
              </a:spcAft>
              <a:buNone/>
            </a:pPr>
            <a:r>
              <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540300" y="-1018"/>
            <a:ext cx="8520600" cy="613200"/>
          </a:xfrm>
          <a:prstGeom prst="rect">
            <a:avLst/>
          </a:prstGeom>
        </p:spPr>
        <p:txBody>
          <a:bodyPr anchorCtr="0" anchor="t" bIns="91425" lIns="91425" spcFirstLastPara="1" rIns="91425" wrap="square" tIns="91425">
            <a:noAutofit/>
          </a:bodyPr>
          <a:lstStyle/>
          <a:p>
            <a:pPr indent="0" lvl="0" marL="2743200" rtl="0" algn="l">
              <a:lnSpc>
                <a:spcPct val="115000"/>
              </a:lnSpc>
              <a:spcBef>
                <a:spcPts val="0"/>
              </a:spcBef>
              <a:spcAft>
                <a:spcPts val="0"/>
              </a:spcAft>
              <a:buNone/>
            </a:pPr>
            <a:r>
              <a:rPr lang="en-GB" sz="2100">
                <a:latin typeface="Georgia"/>
                <a:ea typeface="Georgia"/>
                <a:cs typeface="Georgia"/>
                <a:sym typeface="Georgia"/>
              </a:rPr>
              <a:t>     PAPER II</a:t>
            </a:r>
            <a:endParaRPr sz="2100">
              <a:latin typeface="Georgia"/>
              <a:ea typeface="Georgia"/>
              <a:cs typeface="Georgia"/>
              <a:sym typeface="Georgia"/>
            </a:endParaRPr>
          </a:p>
          <a:p>
            <a:pPr indent="0" lvl="0" marL="0" rtl="0" algn="ctr">
              <a:lnSpc>
                <a:spcPct val="115000"/>
              </a:lnSpc>
              <a:spcBef>
                <a:spcPts val="0"/>
              </a:spcBef>
              <a:spcAft>
                <a:spcPts val="0"/>
              </a:spcAft>
              <a:buClr>
                <a:schemeClr val="dk1"/>
              </a:buClr>
              <a:buSzPts val="1100"/>
              <a:buFont typeface="Arial"/>
              <a:buNone/>
            </a:pPr>
            <a:r>
              <a:rPr lang="en-GB" sz="2100">
                <a:latin typeface="Georgia"/>
                <a:ea typeface="Georgia"/>
                <a:cs typeface="Georgia"/>
                <a:sym typeface="Georgia"/>
              </a:rPr>
              <a:t>Identification of plant leaf diseases using image processing techniques [February 2018]</a:t>
            </a:r>
            <a:r>
              <a:rPr baseline="30000" lang="en-GB" sz="2100">
                <a:latin typeface="Georgia"/>
                <a:ea typeface="Georgia"/>
                <a:cs typeface="Georgia"/>
                <a:sym typeface="Georgia"/>
              </a:rPr>
              <a:t>[2]</a:t>
            </a:r>
            <a:endParaRPr baseline="30000" sz="2100"/>
          </a:p>
        </p:txBody>
      </p:sp>
      <p:sp>
        <p:nvSpPr>
          <p:cNvPr id="217" name="Google Shape;217;p24"/>
          <p:cNvSpPr txBox="1"/>
          <p:nvPr>
            <p:ph idx="1" type="body"/>
          </p:nvPr>
        </p:nvSpPr>
        <p:spPr>
          <a:xfrm>
            <a:off x="281275" y="1469275"/>
            <a:ext cx="8060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Georgia"/>
                <a:ea typeface="Georgia"/>
                <a:cs typeface="Georgia"/>
                <a:sym typeface="Georgia"/>
              </a:rPr>
              <a:t>Approach</a:t>
            </a:r>
            <a:endParaRPr b="1" sz="1200">
              <a:latin typeface="Georgia"/>
              <a:ea typeface="Georgia"/>
              <a:cs typeface="Georgia"/>
              <a:sym typeface="Georgia"/>
            </a:endParaRPr>
          </a:p>
          <a:p>
            <a:pPr indent="0" lvl="0" marL="0" rtl="0" algn="l">
              <a:spcBef>
                <a:spcPts val="0"/>
              </a:spcBef>
              <a:spcAft>
                <a:spcPts val="0"/>
              </a:spcAft>
              <a:buNone/>
            </a:pPr>
            <a:r>
              <a:t/>
            </a:r>
            <a:endParaRPr b="1" sz="1200">
              <a:latin typeface="Georgia"/>
              <a:ea typeface="Georgia"/>
              <a:cs typeface="Georgia"/>
              <a:sym typeface="Georgia"/>
            </a:endParaRPr>
          </a:p>
          <a:p>
            <a:pPr indent="-304800" lvl="0" marL="457200" rtl="0" algn="l">
              <a:spcBef>
                <a:spcPts val="0"/>
              </a:spcBef>
              <a:spcAft>
                <a:spcPts val="0"/>
              </a:spcAft>
              <a:buSzPts val="1200"/>
              <a:buFont typeface="Georgia"/>
              <a:buChar char="●"/>
            </a:pPr>
            <a:r>
              <a:rPr lang="en-GB" sz="1200">
                <a:latin typeface="Georgia"/>
                <a:ea typeface="Georgia"/>
                <a:cs typeface="Georgia"/>
                <a:sym typeface="Georgia"/>
              </a:rPr>
              <a:t>The leaves are first pre-processed to improve the quality, dimension and to remove the background. </a:t>
            </a:r>
            <a:endParaRPr sz="1200">
              <a:latin typeface="Georgia"/>
              <a:ea typeface="Georgia"/>
              <a:cs typeface="Georgia"/>
              <a:sym typeface="Georgia"/>
            </a:endParaRPr>
          </a:p>
          <a:p>
            <a:pPr indent="-304800" lvl="0" marL="457200" rtl="0" algn="l">
              <a:spcBef>
                <a:spcPts val="0"/>
              </a:spcBef>
              <a:spcAft>
                <a:spcPts val="0"/>
              </a:spcAft>
              <a:buSzPts val="1200"/>
              <a:buFont typeface="Georgia"/>
              <a:buChar char="●"/>
            </a:pPr>
            <a:r>
              <a:rPr lang="en-GB" sz="1200">
                <a:latin typeface="Georgia"/>
                <a:ea typeface="Georgia"/>
                <a:cs typeface="Georgia"/>
                <a:sym typeface="Georgia"/>
              </a:rPr>
              <a:t>Then the image is segmented using </a:t>
            </a:r>
            <a:r>
              <a:rPr b="1" lang="en-GB" sz="1200">
                <a:latin typeface="Georgia"/>
                <a:ea typeface="Georgia"/>
                <a:cs typeface="Georgia"/>
                <a:sym typeface="Georgia"/>
              </a:rPr>
              <a:t>K means clustering </a:t>
            </a:r>
            <a:r>
              <a:rPr lang="en-GB" sz="1200">
                <a:latin typeface="Georgia"/>
                <a:ea typeface="Georgia"/>
                <a:cs typeface="Georgia"/>
                <a:sym typeface="Georgia"/>
              </a:rPr>
              <a:t>to get infected area. 3 clusters are obtained for each of the 3 channels of RGB. </a:t>
            </a:r>
            <a:endParaRPr sz="1200">
              <a:latin typeface="Georgia"/>
              <a:ea typeface="Georgia"/>
              <a:cs typeface="Georgia"/>
              <a:sym typeface="Georgia"/>
            </a:endParaRPr>
          </a:p>
          <a:p>
            <a:pPr indent="-304800" lvl="0" marL="457200" rtl="0" algn="l">
              <a:spcBef>
                <a:spcPts val="0"/>
              </a:spcBef>
              <a:spcAft>
                <a:spcPts val="0"/>
              </a:spcAft>
              <a:buSzPts val="1200"/>
              <a:buFont typeface="Georgia"/>
              <a:buChar char="●"/>
            </a:pPr>
            <a:r>
              <a:rPr lang="en-GB" sz="1200">
                <a:latin typeface="Georgia"/>
                <a:ea typeface="Georgia"/>
                <a:cs typeface="Georgia"/>
                <a:sym typeface="Georgia"/>
              </a:rPr>
              <a:t>Region of Interest is selected by the user from these 3 clusters. </a:t>
            </a:r>
            <a:endParaRPr sz="1200">
              <a:latin typeface="Georgia"/>
              <a:ea typeface="Georgia"/>
              <a:cs typeface="Georgia"/>
              <a:sym typeface="Georgia"/>
            </a:endParaRPr>
          </a:p>
          <a:p>
            <a:pPr indent="-304800" lvl="0" marL="457200" rtl="0" algn="l">
              <a:spcBef>
                <a:spcPts val="0"/>
              </a:spcBef>
              <a:spcAft>
                <a:spcPts val="0"/>
              </a:spcAft>
              <a:buSzPts val="1200"/>
              <a:buFont typeface="Georgia"/>
              <a:buChar char="●"/>
            </a:pPr>
            <a:r>
              <a:rPr lang="en-GB" sz="1200">
                <a:latin typeface="Georgia"/>
                <a:ea typeface="Georgia"/>
                <a:cs typeface="Georgia"/>
                <a:sym typeface="Georgia"/>
              </a:rPr>
              <a:t>Then the disease is predicted from the </a:t>
            </a:r>
            <a:r>
              <a:rPr b="1" lang="en-GB" sz="1200">
                <a:latin typeface="Georgia"/>
                <a:ea typeface="Georgia"/>
                <a:cs typeface="Georgia"/>
                <a:sym typeface="Georgia"/>
              </a:rPr>
              <a:t>Support Vector Machine model </a:t>
            </a:r>
            <a:r>
              <a:rPr lang="en-GB" sz="1200">
                <a:latin typeface="Georgia"/>
                <a:ea typeface="Georgia"/>
                <a:cs typeface="Georgia"/>
                <a:sym typeface="Georgia"/>
              </a:rPr>
              <a:t>.</a:t>
            </a:r>
            <a:endParaRPr sz="1200">
              <a:latin typeface="Georgia"/>
              <a:ea typeface="Georgia"/>
              <a:cs typeface="Georgia"/>
              <a:sym typeface="Georgia"/>
            </a:endParaRPr>
          </a:p>
          <a:p>
            <a:pPr indent="-304800" lvl="0" marL="457200" rtl="0" algn="l">
              <a:spcBef>
                <a:spcPts val="0"/>
              </a:spcBef>
              <a:spcAft>
                <a:spcPts val="0"/>
              </a:spcAft>
              <a:buSzPts val="1200"/>
              <a:buFont typeface="Georgia"/>
              <a:buChar char="●"/>
            </a:pPr>
            <a:r>
              <a:rPr lang="en-GB" sz="1200">
                <a:latin typeface="Georgia"/>
                <a:ea typeface="Georgia"/>
                <a:cs typeface="Georgia"/>
                <a:sym typeface="Georgia"/>
              </a:rPr>
              <a:t>Accuracy- 92%</a:t>
            </a:r>
            <a:endParaRPr sz="1200">
              <a:latin typeface="Georgia"/>
              <a:ea typeface="Georgia"/>
              <a:cs typeface="Georgia"/>
              <a:sym typeface="Georgia"/>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b="1" lang="en-GB" sz="1200">
                <a:latin typeface="Georgia"/>
                <a:ea typeface="Georgia"/>
                <a:cs typeface="Georgia"/>
                <a:sym typeface="Georgia"/>
              </a:rPr>
              <a:t>Limitations</a:t>
            </a:r>
            <a:endParaRPr b="1" sz="1200">
              <a:latin typeface="Georgia"/>
              <a:ea typeface="Georgia"/>
              <a:cs typeface="Georgia"/>
              <a:sym typeface="Georgia"/>
            </a:endParaRPr>
          </a:p>
          <a:p>
            <a:pPr indent="0" lvl="0" marL="0" rtl="0" algn="l">
              <a:spcBef>
                <a:spcPts val="0"/>
              </a:spcBef>
              <a:spcAft>
                <a:spcPts val="0"/>
              </a:spcAft>
              <a:buNone/>
            </a:pPr>
            <a:r>
              <a:t/>
            </a:r>
            <a:endParaRPr b="1" sz="1200">
              <a:latin typeface="Georgia"/>
              <a:ea typeface="Georgia"/>
              <a:cs typeface="Georgia"/>
              <a:sym typeface="Georgia"/>
            </a:endParaRPr>
          </a:p>
          <a:p>
            <a:pPr indent="-304800" lvl="0" marL="457200" rtl="0" algn="l">
              <a:spcBef>
                <a:spcPts val="0"/>
              </a:spcBef>
              <a:spcAft>
                <a:spcPts val="0"/>
              </a:spcAft>
              <a:buSzPts val="1200"/>
              <a:buFont typeface="Georgia"/>
              <a:buChar char="●"/>
            </a:pPr>
            <a:r>
              <a:rPr lang="en-GB" sz="1200">
                <a:latin typeface="Georgia"/>
                <a:ea typeface="Georgia"/>
                <a:cs typeface="Georgia"/>
                <a:sym typeface="Georgia"/>
              </a:rPr>
              <a:t>It is specifically trained for 5 diseases only</a:t>
            </a:r>
            <a:r>
              <a:rPr b="1" lang="en-GB" sz="1200">
                <a:latin typeface="Georgia"/>
                <a:ea typeface="Georgia"/>
                <a:cs typeface="Georgia"/>
                <a:sym typeface="Georgia"/>
              </a:rPr>
              <a:t>.</a:t>
            </a:r>
            <a:endParaRPr b="1" sz="1200">
              <a:latin typeface="Georgia"/>
              <a:ea typeface="Georgia"/>
              <a:cs typeface="Georgia"/>
              <a:sym typeface="Georgia"/>
            </a:endParaRPr>
          </a:p>
          <a:p>
            <a:pPr indent="-304800" lvl="0" marL="457200" rtl="0" algn="l">
              <a:spcBef>
                <a:spcPts val="0"/>
              </a:spcBef>
              <a:spcAft>
                <a:spcPts val="0"/>
              </a:spcAft>
              <a:buSzPts val="1200"/>
              <a:buFont typeface="Georgia"/>
              <a:buChar char="●"/>
            </a:pPr>
            <a:r>
              <a:rPr b="1" lang="en-GB" sz="1200">
                <a:latin typeface="Georgia"/>
                <a:ea typeface="Georgia"/>
                <a:cs typeface="Georgia"/>
                <a:sym typeface="Georgia"/>
              </a:rPr>
              <a:t>Region of Interest is explicitly selected by user</a:t>
            </a:r>
            <a:r>
              <a:rPr lang="en-GB" sz="1200">
                <a:latin typeface="Georgia"/>
                <a:ea typeface="Georgia"/>
                <a:cs typeface="Georgia"/>
                <a:sym typeface="Georgia"/>
              </a:rPr>
              <a:t> ie., not fully automated.</a:t>
            </a:r>
            <a:endParaRPr sz="1200">
              <a:latin typeface="Georgia"/>
              <a:ea typeface="Georgia"/>
              <a:cs typeface="Georgia"/>
              <a:sym typeface="Georgia"/>
            </a:endParaRPr>
          </a:p>
          <a:p>
            <a:pPr indent="-304800" lvl="0" marL="457200" rtl="0" algn="l">
              <a:spcBef>
                <a:spcPts val="0"/>
              </a:spcBef>
              <a:spcAft>
                <a:spcPts val="0"/>
              </a:spcAft>
              <a:buSzPts val="1200"/>
              <a:buFont typeface="Georgia"/>
              <a:buChar char="●"/>
            </a:pPr>
            <a:r>
              <a:rPr lang="en-GB" sz="1200">
                <a:latin typeface="Georgia"/>
                <a:ea typeface="Georgia"/>
                <a:cs typeface="Georgia"/>
                <a:sym typeface="Georgia"/>
              </a:rPr>
              <a:t>The training dataset is limited</a:t>
            </a:r>
            <a:r>
              <a:rPr b="1" lang="en-GB" sz="1200">
                <a:latin typeface="Georgia"/>
                <a:ea typeface="Georgia"/>
                <a:cs typeface="Georgia"/>
                <a:sym typeface="Georgia"/>
              </a:rPr>
              <a:t>.</a:t>
            </a:r>
            <a:endParaRPr b="1" sz="1200">
              <a:latin typeface="Georgia"/>
              <a:ea typeface="Georgia"/>
              <a:cs typeface="Georgia"/>
              <a:sym typeface="Georgia"/>
            </a:endParaRPr>
          </a:p>
          <a:p>
            <a:pPr indent="-304800" lvl="0" marL="457200" rtl="0" algn="l">
              <a:spcBef>
                <a:spcPts val="0"/>
              </a:spcBef>
              <a:spcAft>
                <a:spcPts val="0"/>
              </a:spcAft>
              <a:buSzPts val="1200"/>
              <a:buFont typeface="Georgia"/>
              <a:buChar char="●"/>
            </a:pPr>
            <a:r>
              <a:rPr lang="en-GB" sz="1200">
                <a:latin typeface="Georgia"/>
                <a:ea typeface="Georgia"/>
                <a:cs typeface="Georgia"/>
                <a:sym typeface="Georgia"/>
              </a:rPr>
              <a:t>The model </a:t>
            </a:r>
            <a:r>
              <a:rPr b="1" lang="en-GB" sz="1200">
                <a:latin typeface="Georgia"/>
                <a:ea typeface="Georgia"/>
                <a:cs typeface="Georgia"/>
                <a:sym typeface="Georgia"/>
              </a:rPr>
              <a:t>won't</a:t>
            </a:r>
            <a:r>
              <a:rPr b="1" lang="en-GB" sz="1200">
                <a:latin typeface="Georgia"/>
                <a:ea typeface="Georgia"/>
                <a:cs typeface="Georgia"/>
                <a:sym typeface="Georgia"/>
              </a:rPr>
              <a:t> be able to deal with the leaves in natural scenario </a:t>
            </a:r>
            <a:r>
              <a:rPr lang="en-GB" sz="1200">
                <a:latin typeface="Georgia"/>
                <a:ea typeface="Georgia"/>
                <a:cs typeface="Georgia"/>
                <a:sym typeface="Georgia"/>
              </a:rPr>
              <a:t>because its segmentation is done when image is in RGB channel while it is done better in YCbCr channel.</a:t>
            </a:r>
            <a:endParaRPr sz="1200">
              <a:latin typeface="Georgia"/>
              <a:ea typeface="Georgia"/>
              <a:cs typeface="Georgia"/>
              <a:sym typeface="Georgia"/>
            </a:endParaRPr>
          </a:p>
          <a:p>
            <a:pPr indent="0" lvl="0" marL="0" rtl="0" algn="l">
              <a:spcBef>
                <a:spcPts val="0"/>
              </a:spcBef>
              <a:spcAft>
                <a:spcPts val="0"/>
              </a:spcAft>
              <a:buNone/>
            </a:pPr>
            <a:r>
              <a:t/>
            </a:r>
            <a:endParaRPr sz="11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1" name="Shape 221"/>
        <p:cNvGrpSpPr/>
        <p:nvPr/>
      </p:nvGrpSpPr>
      <p:grpSpPr>
        <a:xfrm>
          <a:off x="0" y="0"/>
          <a:ext cx="0" cy="0"/>
          <a:chOff x="0" y="0"/>
          <a:chExt cx="0" cy="0"/>
        </a:xfrm>
      </p:grpSpPr>
      <p:sp>
        <p:nvSpPr>
          <p:cNvPr id="222" name="Google Shape;222;p25"/>
          <p:cNvSpPr txBox="1"/>
          <p:nvPr>
            <p:ph idx="1" type="body"/>
          </p:nvPr>
        </p:nvSpPr>
        <p:spPr>
          <a:xfrm>
            <a:off x="311700" y="1238700"/>
            <a:ext cx="8520600" cy="424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200">
                <a:latin typeface="Georgia"/>
                <a:ea typeface="Georgia"/>
                <a:cs typeface="Georgia"/>
                <a:sym typeface="Georgia"/>
              </a:rPr>
              <a:t>Approach</a:t>
            </a:r>
            <a:endParaRPr b="1" sz="1200">
              <a:latin typeface="Georgia"/>
              <a:ea typeface="Georgia"/>
              <a:cs typeface="Georgia"/>
              <a:sym typeface="Georgia"/>
            </a:endParaRPr>
          </a:p>
          <a:p>
            <a:pPr indent="-304800" lvl="0" marL="457200" rtl="0" algn="l">
              <a:lnSpc>
                <a:spcPct val="100000"/>
              </a:lnSpc>
              <a:spcBef>
                <a:spcPts val="1600"/>
              </a:spcBef>
              <a:spcAft>
                <a:spcPts val="0"/>
              </a:spcAft>
              <a:buSzPts val="1200"/>
              <a:buFont typeface="Georgia"/>
              <a:buChar char="●"/>
            </a:pPr>
            <a:r>
              <a:rPr b="1" lang="en-GB" sz="1200">
                <a:latin typeface="Georgia"/>
                <a:ea typeface="Georgia"/>
                <a:cs typeface="Georgia"/>
                <a:sym typeface="Georgia"/>
              </a:rPr>
              <a:t>Four stages</a:t>
            </a:r>
            <a:r>
              <a:rPr lang="en-GB" sz="1200">
                <a:latin typeface="Georgia"/>
                <a:ea typeface="Georgia"/>
                <a:cs typeface="Georgia"/>
                <a:sym typeface="Georgia"/>
              </a:rPr>
              <a:t>-  image acquisition, image segmentation, feature extraction and classification. </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lang="en-GB" sz="1200">
                <a:latin typeface="Georgia"/>
                <a:ea typeface="Georgia"/>
                <a:cs typeface="Georgia"/>
                <a:sym typeface="Georgia"/>
              </a:rPr>
              <a:t>The authors have tried to detect leaf spot diseases in tomato and cotton leaves using segmentation and artificial neural networks.</a:t>
            </a:r>
            <a:endParaRPr sz="1200">
              <a:latin typeface="Georgia"/>
              <a:ea typeface="Georgia"/>
              <a:cs typeface="Georgia"/>
              <a:sym typeface="Georgia"/>
            </a:endParaRPr>
          </a:p>
          <a:p>
            <a:pPr indent="-304800" lvl="0" marL="457200" rtl="0" algn="l">
              <a:lnSpc>
                <a:spcPct val="100000"/>
              </a:lnSpc>
              <a:spcBef>
                <a:spcPts val="1600"/>
              </a:spcBef>
              <a:spcAft>
                <a:spcPts val="0"/>
              </a:spcAft>
              <a:buSzPts val="1200"/>
              <a:buFont typeface="Georgia"/>
              <a:buChar char="●"/>
            </a:pPr>
            <a:r>
              <a:rPr lang="en-GB" sz="1200">
                <a:latin typeface="Georgia"/>
                <a:ea typeface="Georgia"/>
                <a:cs typeface="Georgia"/>
                <a:sym typeface="Georgia"/>
              </a:rPr>
              <a:t>Image segmenta</a:t>
            </a:r>
            <a:r>
              <a:rPr lang="en-GB" sz="1200">
                <a:latin typeface="Georgia"/>
                <a:ea typeface="Georgia"/>
                <a:cs typeface="Georgia"/>
                <a:sym typeface="Georgia"/>
              </a:rPr>
              <a:t>t</a:t>
            </a:r>
            <a:r>
              <a:rPr lang="en-GB" sz="1200">
                <a:latin typeface="Georgia"/>
                <a:ea typeface="Georgia"/>
                <a:cs typeface="Georgia"/>
                <a:sym typeface="Georgia"/>
              </a:rPr>
              <a:t>ion is done with </a:t>
            </a:r>
            <a:r>
              <a:rPr b="1" lang="en-GB" sz="1200">
                <a:latin typeface="Georgia"/>
                <a:ea typeface="Georgia"/>
                <a:cs typeface="Georgia"/>
                <a:sym typeface="Georgia"/>
              </a:rPr>
              <a:t>K-means clustering</a:t>
            </a:r>
            <a:r>
              <a:rPr lang="en-GB" sz="1200">
                <a:latin typeface="Georgia"/>
                <a:ea typeface="Georgia"/>
                <a:cs typeface="Georgia"/>
                <a:sym typeface="Georgia"/>
              </a:rPr>
              <a:t> method and features are computed from disease affected cluster. </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lang="en-GB" sz="1200">
                <a:latin typeface="Georgia"/>
                <a:ea typeface="Georgia"/>
                <a:cs typeface="Georgia"/>
                <a:sym typeface="Georgia"/>
              </a:rPr>
              <a:t>Features such as Contrast, Correlation, Energy, Homogeneity, Mean, Standard Deviation and Variance are extracted. </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lang="en-GB" sz="1200">
                <a:latin typeface="Georgia"/>
                <a:ea typeface="Georgia"/>
                <a:cs typeface="Georgia"/>
                <a:sym typeface="Georgia"/>
              </a:rPr>
              <a:t>The extracted features from disease cluster are given as inputs to the Neural Network classifier.</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lang="en-GB" sz="1200">
                <a:latin typeface="Georgia"/>
                <a:ea typeface="Georgia"/>
                <a:cs typeface="Georgia"/>
                <a:sym typeface="Georgia"/>
              </a:rPr>
              <a:t>It is observed that the accuracies for bacterial leaf spot and target spot of cotton leaf diseases as 90% and 80% respectively. For tomato leaf diseases- septoria leaf spot and leaf mold as 100%.</a:t>
            </a:r>
            <a:endParaRPr sz="1200">
              <a:latin typeface="Georgia"/>
              <a:ea typeface="Georgia"/>
              <a:cs typeface="Georgia"/>
              <a:sym typeface="Georgia"/>
            </a:endParaRPr>
          </a:p>
          <a:p>
            <a:pPr indent="0" lvl="0" marL="0" rtl="0" algn="l">
              <a:lnSpc>
                <a:spcPct val="100000"/>
              </a:lnSpc>
              <a:spcBef>
                <a:spcPts val="1600"/>
              </a:spcBef>
              <a:spcAft>
                <a:spcPts val="0"/>
              </a:spcAft>
              <a:buNone/>
            </a:pPr>
            <a:r>
              <a:rPr b="1" lang="en-GB" sz="1200">
                <a:latin typeface="Georgia"/>
                <a:ea typeface="Georgia"/>
                <a:cs typeface="Georgia"/>
                <a:sym typeface="Georgia"/>
              </a:rPr>
              <a:t>Limitations</a:t>
            </a:r>
            <a:endParaRPr b="1" sz="1200">
              <a:latin typeface="Georgia"/>
              <a:ea typeface="Georgia"/>
              <a:cs typeface="Georgia"/>
              <a:sym typeface="Georgia"/>
            </a:endParaRPr>
          </a:p>
          <a:p>
            <a:pPr indent="-304800" lvl="0" marL="457200" rtl="0" algn="l">
              <a:lnSpc>
                <a:spcPct val="100000"/>
              </a:lnSpc>
              <a:spcBef>
                <a:spcPts val="1600"/>
              </a:spcBef>
              <a:spcAft>
                <a:spcPts val="0"/>
              </a:spcAft>
              <a:buSzPts val="1200"/>
              <a:buFont typeface="Georgia"/>
              <a:buChar char="●"/>
            </a:pPr>
            <a:r>
              <a:rPr lang="en-GB" sz="1200">
                <a:latin typeface="Georgia"/>
                <a:ea typeface="Georgia"/>
                <a:cs typeface="Georgia"/>
                <a:sym typeface="Georgia"/>
              </a:rPr>
              <a:t>Done for leaf spot, target spot, septoria leaf spot and leaf mold disease only that too in cotton and tomato only.</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b="1" lang="en-GB" sz="1200">
                <a:latin typeface="Georgia"/>
                <a:ea typeface="Georgia"/>
                <a:cs typeface="Georgia"/>
                <a:sym typeface="Georgia"/>
              </a:rPr>
              <a:t>Images are not in the natural environment</a:t>
            </a:r>
            <a:r>
              <a:rPr lang="en-GB" sz="1200">
                <a:latin typeface="Georgia"/>
                <a:ea typeface="Georgia"/>
                <a:cs typeface="Georgia"/>
                <a:sym typeface="Georgia"/>
              </a:rPr>
              <a:t>.</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lang="en-GB" sz="1200">
                <a:latin typeface="Georgia"/>
                <a:ea typeface="Georgia"/>
                <a:cs typeface="Georgia"/>
                <a:sym typeface="Georgia"/>
              </a:rPr>
              <a:t>The disease affected cluster is selected by the user.</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b="1" lang="en-GB" sz="1200">
                <a:latin typeface="Georgia"/>
                <a:ea typeface="Georgia"/>
                <a:cs typeface="Georgia"/>
                <a:sym typeface="Georgia"/>
              </a:rPr>
              <a:t>Accuracy is less </a:t>
            </a:r>
            <a:r>
              <a:rPr lang="en-GB" sz="1200">
                <a:latin typeface="Georgia"/>
                <a:ea typeface="Georgia"/>
                <a:cs typeface="Georgia"/>
                <a:sym typeface="Georgia"/>
              </a:rPr>
              <a:t>(80% in some case), perhaps different features has to be considered</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lang="en-GB" sz="1200">
                <a:latin typeface="Georgia"/>
                <a:ea typeface="Georgia"/>
                <a:cs typeface="Georgia"/>
                <a:sym typeface="Georgia"/>
              </a:rPr>
              <a:t>Number of training images were less(20 for each of tomato and cotton disease).</a:t>
            </a:r>
            <a:endParaRPr sz="1200">
              <a:latin typeface="Georgia"/>
              <a:ea typeface="Georgia"/>
              <a:cs typeface="Georgia"/>
              <a:sym typeface="Georgia"/>
            </a:endParaRPr>
          </a:p>
          <a:p>
            <a:pPr indent="0" lvl="0" marL="0" rtl="0" algn="l">
              <a:lnSpc>
                <a:spcPct val="100000"/>
              </a:lnSpc>
              <a:spcBef>
                <a:spcPts val="0"/>
              </a:spcBef>
              <a:spcAft>
                <a:spcPts val="1600"/>
              </a:spcAft>
              <a:buNone/>
            </a:pPr>
            <a:r>
              <a:t/>
            </a:r>
            <a:endParaRPr sz="1200">
              <a:latin typeface="Georgia"/>
              <a:ea typeface="Georgia"/>
              <a:cs typeface="Georgia"/>
              <a:sym typeface="Georgia"/>
            </a:endParaRPr>
          </a:p>
        </p:txBody>
      </p:sp>
      <p:sp>
        <p:nvSpPr>
          <p:cNvPr id="223" name="Google Shape;223;p25"/>
          <p:cNvSpPr txBox="1"/>
          <p:nvPr>
            <p:ph type="title"/>
          </p:nvPr>
        </p:nvSpPr>
        <p:spPr>
          <a:xfrm>
            <a:off x="540300" y="64025"/>
            <a:ext cx="8520600" cy="613200"/>
          </a:xfrm>
          <a:prstGeom prst="rect">
            <a:avLst/>
          </a:prstGeom>
        </p:spPr>
        <p:txBody>
          <a:bodyPr anchorCtr="0" anchor="t" bIns="91425" lIns="91425" spcFirstLastPara="1" rIns="91425" wrap="square" tIns="91425">
            <a:noAutofit/>
          </a:bodyPr>
          <a:lstStyle/>
          <a:p>
            <a:pPr indent="457200" lvl="0" marL="2743200" marR="0" rtl="0" algn="l">
              <a:lnSpc>
                <a:spcPct val="115000"/>
              </a:lnSpc>
              <a:spcBef>
                <a:spcPts val="0"/>
              </a:spcBef>
              <a:spcAft>
                <a:spcPts val="0"/>
              </a:spcAft>
              <a:buNone/>
            </a:pPr>
            <a:r>
              <a:rPr lang="en-GB" sz="2100">
                <a:latin typeface="Georgia"/>
                <a:ea typeface="Georgia"/>
                <a:cs typeface="Georgia"/>
                <a:sym typeface="Georgia"/>
              </a:rPr>
              <a:t>PAPER III</a:t>
            </a:r>
            <a:endParaRPr sz="2100">
              <a:latin typeface="Georgia"/>
              <a:ea typeface="Georgia"/>
              <a:cs typeface="Georgia"/>
              <a:sym typeface="Georgia"/>
            </a:endParaRPr>
          </a:p>
          <a:p>
            <a:pPr indent="0" lvl="0" marL="0" marR="0" rtl="0" algn="ctr">
              <a:lnSpc>
                <a:spcPct val="115000"/>
              </a:lnSpc>
              <a:spcBef>
                <a:spcPts val="0"/>
              </a:spcBef>
              <a:spcAft>
                <a:spcPts val="0"/>
              </a:spcAft>
              <a:buNone/>
            </a:pPr>
            <a:r>
              <a:rPr lang="en-GB" sz="2100">
                <a:latin typeface="Georgia"/>
                <a:ea typeface="Georgia"/>
                <a:cs typeface="Georgia"/>
                <a:sym typeface="Georgia"/>
              </a:rPr>
              <a:t>Leaf Disease Detection: Feature Extraction with K-means clustering and with ANN [August 2019]</a:t>
            </a:r>
            <a:r>
              <a:rPr baseline="30000" lang="en-GB" sz="2100">
                <a:latin typeface="Georgia"/>
                <a:ea typeface="Georgia"/>
                <a:cs typeface="Georgia"/>
                <a:sym typeface="Georgia"/>
              </a:rPr>
              <a:t>[3]</a:t>
            </a:r>
            <a:endParaRPr sz="21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120550" y="-88375"/>
            <a:ext cx="8864100" cy="613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2100">
                <a:latin typeface="Georgia"/>
                <a:ea typeface="Georgia"/>
                <a:cs typeface="Georgia"/>
                <a:sym typeface="Georgia"/>
              </a:rPr>
              <a:t>PAPER IV</a:t>
            </a:r>
            <a:endParaRPr sz="2100">
              <a:latin typeface="Georgia"/>
              <a:ea typeface="Georgia"/>
              <a:cs typeface="Georgia"/>
              <a:sym typeface="Georgia"/>
            </a:endParaRPr>
          </a:p>
          <a:p>
            <a:pPr indent="0" lvl="0" marL="0" rtl="0" algn="ctr">
              <a:lnSpc>
                <a:spcPct val="115000"/>
              </a:lnSpc>
              <a:spcBef>
                <a:spcPts val="0"/>
              </a:spcBef>
              <a:spcAft>
                <a:spcPts val="0"/>
              </a:spcAft>
              <a:buNone/>
            </a:pPr>
            <a:r>
              <a:rPr lang="en-GB" sz="2100">
                <a:latin typeface="Georgia"/>
                <a:ea typeface="Georgia"/>
                <a:cs typeface="Georgia"/>
                <a:sym typeface="Georgia"/>
              </a:rPr>
              <a:t>Deep Neural Networks Based Recognition of Plant Diseases by Leaf Image Classification [May 2016]</a:t>
            </a:r>
            <a:r>
              <a:rPr baseline="30000" lang="en-GB" sz="2100">
                <a:latin typeface="Georgia"/>
                <a:ea typeface="Georgia"/>
                <a:cs typeface="Georgia"/>
                <a:sym typeface="Georgia"/>
              </a:rPr>
              <a:t>[4]</a:t>
            </a:r>
            <a:endParaRPr sz="2100">
              <a:latin typeface="Georgia"/>
              <a:ea typeface="Georgia"/>
              <a:cs typeface="Georgia"/>
              <a:sym typeface="Georgia"/>
            </a:endParaRPr>
          </a:p>
        </p:txBody>
      </p:sp>
      <p:sp>
        <p:nvSpPr>
          <p:cNvPr id="229" name="Google Shape;229;p26"/>
          <p:cNvSpPr txBox="1"/>
          <p:nvPr>
            <p:ph idx="1" type="body"/>
          </p:nvPr>
        </p:nvSpPr>
        <p:spPr>
          <a:xfrm>
            <a:off x="311700" y="1235625"/>
            <a:ext cx="8520600" cy="2571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200">
                <a:latin typeface="Georgia"/>
                <a:ea typeface="Georgia"/>
                <a:cs typeface="Georgia"/>
                <a:sym typeface="Georgia"/>
              </a:rPr>
              <a:t>Approach</a:t>
            </a:r>
            <a:endParaRPr b="1" sz="1200">
              <a:latin typeface="Georgia"/>
              <a:ea typeface="Georgia"/>
              <a:cs typeface="Georgia"/>
              <a:sym typeface="Georgia"/>
            </a:endParaRPr>
          </a:p>
          <a:p>
            <a:pPr indent="-298450" lvl="0" marL="457200" rtl="0" algn="l">
              <a:lnSpc>
                <a:spcPct val="100000"/>
              </a:lnSpc>
              <a:spcBef>
                <a:spcPts val="1600"/>
              </a:spcBef>
              <a:spcAft>
                <a:spcPts val="0"/>
              </a:spcAft>
              <a:buSzPts val="1100"/>
              <a:buFont typeface="Georgia"/>
              <a:buChar char="●"/>
            </a:pPr>
            <a:r>
              <a:rPr b="1" lang="en-GB" sz="1200">
                <a:latin typeface="Georgia"/>
                <a:ea typeface="Georgia"/>
                <a:cs typeface="Georgia"/>
                <a:sym typeface="Georgia"/>
              </a:rPr>
              <a:t>F</a:t>
            </a:r>
            <a:r>
              <a:rPr b="1" lang="en-GB" sz="1200">
                <a:latin typeface="Georgia"/>
                <a:ea typeface="Georgia"/>
                <a:cs typeface="Georgia"/>
                <a:sym typeface="Georgia"/>
              </a:rPr>
              <a:t>ive stages</a:t>
            </a:r>
            <a:r>
              <a:rPr b="1" lang="en-GB" sz="1100">
                <a:latin typeface="Georgia"/>
                <a:ea typeface="Georgia"/>
                <a:cs typeface="Georgia"/>
                <a:sym typeface="Georgia"/>
              </a:rPr>
              <a:t> </a:t>
            </a:r>
            <a:r>
              <a:rPr lang="en-GB" sz="1100">
                <a:latin typeface="Georgia"/>
                <a:ea typeface="Georgia"/>
                <a:cs typeface="Georgia"/>
                <a:sym typeface="Georgia"/>
              </a:rPr>
              <a:t>- Image preprocessing and labelling, augmentation process, neural network training, performed test and fine tuning.</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lang="en-GB" sz="1100">
                <a:latin typeface="Georgia"/>
                <a:ea typeface="Georgia"/>
                <a:cs typeface="Georgia"/>
                <a:sym typeface="Georgia"/>
              </a:rPr>
              <a:t>Images were downloaded from internet. Procedure of image processing involved cropping of all the images manually, making the square around the leaves, in order to highlight the region of interest.</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b="1" lang="en-GB" sz="1100">
                <a:latin typeface="Georgia"/>
                <a:ea typeface="Georgia"/>
                <a:cs typeface="Georgia"/>
                <a:sym typeface="Georgia"/>
              </a:rPr>
              <a:t>Augmentation</a:t>
            </a:r>
            <a:r>
              <a:rPr lang="en-GB" sz="1100">
                <a:latin typeface="Georgia"/>
                <a:ea typeface="Georgia"/>
                <a:cs typeface="Georgia"/>
                <a:sym typeface="Georgia"/>
              </a:rPr>
              <a:t> was applied to increase the dataset and introduce slight distortion to the images which helps in reducing overfitting during the training stage.. </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b="1" lang="en-GB" sz="1100">
                <a:latin typeface="Georgia"/>
                <a:ea typeface="Georgia"/>
                <a:cs typeface="Georgia"/>
                <a:sym typeface="Georgia"/>
              </a:rPr>
              <a:t>Caffe,</a:t>
            </a:r>
            <a:r>
              <a:rPr lang="en-GB" sz="1100">
                <a:latin typeface="Georgia"/>
                <a:ea typeface="Georgia"/>
                <a:cs typeface="Georgia"/>
                <a:sym typeface="Georgia"/>
              </a:rPr>
              <a:t> an open source deep learning framework was used, along with the set of weights learned on a very large dataset, ImageNet.</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lang="en-GB" sz="1100">
                <a:latin typeface="Georgia"/>
                <a:ea typeface="Georgia"/>
                <a:cs typeface="Georgia"/>
                <a:sym typeface="Georgia"/>
              </a:rPr>
              <a:t>For the accuracy test, 10 fold cross validation technique was used to evaluate a predictive model. On average, the accuracy of classification using this approach was 94.67%.</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lang="en-GB" sz="1100">
                <a:latin typeface="Georgia"/>
                <a:ea typeface="Georgia"/>
                <a:cs typeface="Georgia"/>
                <a:sym typeface="Georgia"/>
              </a:rPr>
              <a:t>To start the fine tuning procedure, the previous softmax classifier was removed and the new one was initialised and trained using the back propagation algorithm.</a:t>
            </a:r>
            <a:endParaRPr sz="1100">
              <a:latin typeface="Georgia"/>
              <a:ea typeface="Georgia"/>
              <a:cs typeface="Georgia"/>
              <a:sym typeface="Georgia"/>
            </a:endParaRPr>
          </a:p>
          <a:p>
            <a:pPr indent="0" lvl="0" marL="0" rtl="0" algn="l">
              <a:lnSpc>
                <a:spcPct val="100000"/>
              </a:lnSpc>
              <a:spcBef>
                <a:spcPts val="1600"/>
              </a:spcBef>
              <a:spcAft>
                <a:spcPts val="0"/>
              </a:spcAft>
              <a:buNone/>
            </a:pPr>
            <a:r>
              <a:rPr b="1" lang="en-GB" sz="1200">
                <a:latin typeface="Georgia"/>
                <a:ea typeface="Georgia"/>
                <a:cs typeface="Georgia"/>
                <a:sym typeface="Georgia"/>
              </a:rPr>
              <a:t>Limitations</a:t>
            </a:r>
            <a:endParaRPr b="1" sz="1200">
              <a:latin typeface="Georgia"/>
              <a:ea typeface="Georgia"/>
              <a:cs typeface="Georgia"/>
              <a:sym typeface="Georgia"/>
            </a:endParaRPr>
          </a:p>
          <a:p>
            <a:pPr indent="-304800" lvl="0" marL="457200" rtl="0" algn="l">
              <a:lnSpc>
                <a:spcPct val="100000"/>
              </a:lnSpc>
              <a:spcBef>
                <a:spcPts val="1600"/>
              </a:spcBef>
              <a:spcAft>
                <a:spcPts val="0"/>
              </a:spcAft>
              <a:buSzPts val="1200"/>
              <a:buFont typeface="Georgia"/>
              <a:buChar char="●"/>
            </a:pPr>
            <a:r>
              <a:rPr lang="en-GB" sz="1200">
                <a:latin typeface="Georgia"/>
                <a:ea typeface="Georgia"/>
                <a:cs typeface="Georgia"/>
                <a:sym typeface="Georgia"/>
              </a:rPr>
              <a:t>The trained model accuracy was less for classes with lower number of images in the training dataset.</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lang="en-GB" sz="1200">
                <a:latin typeface="Georgia"/>
                <a:ea typeface="Georgia"/>
                <a:cs typeface="Georgia"/>
                <a:sym typeface="Georgia"/>
              </a:rPr>
              <a:t>The method relied too much on the augmented data as they are converting the 3000 images original dataset into 30,000 images.</a:t>
            </a:r>
            <a:endParaRPr sz="1200">
              <a:latin typeface="Georgia"/>
              <a:ea typeface="Georgia"/>
              <a:cs typeface="Georgia"/>
              <a:sym typeface="Georgia"/>
            </a:endParaRPr>
          </a:p>
          <a:p>
            <a:pPr indent="-304800" lvl="0" marL="457200" rtl="0" algn="l">
              <a:lnSpc>
                <a:spcPct val="100000"/>
              </a:lnSpc>
              <a:spcBef>
                <a:spcPts val="0"/>
              </a:spcBef>
              <a:spcAft>
                <a:spcPts val="0"/>
              </a:spcAft>
              <a:buSzPts val="1200"/>
              <a:buFont typeface="Georgia"/>
              <a:buChar char="●"/>
            </a:pPr>
            <a:r>
              <a:rPr b="1" lang="en-GB" sz="1200">
                <a:latin typeface="Georgia"/>
                <a:ea typeface="Georgia"/>
                <a:cs typeface="Georgia"/>
                <a:sym typeface="Georgia"/>
              </a:rPr>
              <a:t>The model didn’t use the real world example</a:t>
            </a:r>
            <a:r>
              <a:rPr lang="en-GB" sz="1200">
                <a:latin typeface="Georgia"/>
                <a:ea typeface="Georgia"/>
                <a:cs typeface="Georgia"/>
                <a:sym typeface="Georgia"/>
              </a:rPr>
              <a:t> of the images of leaves.</a:t>
            </a:r>
            <a:endParaRPr sz="1200">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540300" y="64025"/>
            <a:ext cx="8520600" cy="61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100">
                <a:latin typeface="Georgia"/>
                <a:ea typeface="Georgia"/>
                <a:cs typeface="Georgia"/>
                <a:sym typeface="Georgia"/>
              </a:rPr>
              <a:t>						  PAPER V</a:t>
            </a:r>
            <a:endParaRPr sz="2100">
              <a:latin typeface="Georgia"/>
              <a:ea typeface="Georgia"/>
              <a:cs typeface="Georgia"/>
              <a:sym typeface="Georgia"/>
            </a:endParaRPr>
          </a:p>
          <a:p>
            <a:pPr indent="0" lvl="0" marL="0" rtl="0" algn="ctr">
              <a:lnSpc>
                <a:spcPct val="115000"/>
              </a:lnSpc>
              <a:spcBef>
                <a:spcPts val="0"/>
              </a:spcBef>
              <a:spcAft>
                <a:spcPts val="0"/>
              </a:spcAft>
              <a:buNone/>
            </a:pPr>
            <a:r>
              <a:rPr lang="en-GB" sz="2100">
                <a:latin typeface="Georgia"/>
                <a:ea typeface="Georgia"/>
                <a:cs typeface="Georgia"/>
                <a:sym typeface="Georgia"/>
              </a:rPr>
              <a:t>Using Deep Learning for Image-Based Plant Disease Detection [September 2016]</a:t>
            </a:r>
            <a:r>
              <a:rPr baseline="30000" lang="en-GB" sz="2100">
                <a:latin typeface="Georgia"/>
                <a:ea typeface="Georgia"/>
                <a:cs typeface="Georgia"/>
                <a:sym typeface="Georgia"/>
              </a:rPr>
              <a:t>[5]</a:t>
            </a:r>
            <a:endParaRPr sz="2100">
              <a:latin typeface="Georgia"/>
              <a:ea typeface="Georgia"/>
              <a:cs typeface="Georgia"/>
              <a:sym typeface="Georgia"/>
            </a:endParaRPr>
          </a:p>
        </p:txBody>
      </p:sp>
      <p:sp>
        <p:nvSpPr>
          <p:cNvPr id="235" name="Google Shape;235;p27"/>
          <p:cNvSpPr txBox="1"/>
          <p:nvPr>
            <p:ph idx="1" type="body"/>
          </p:nvPr>
        </p:nvSpPr>
        <p:spPr>
          <a:xfrm>
            <a:off x="82825" y="1238700"/>
            <a:ext cx="9011400" cy="424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100">
                <a:latin typeface="Georgia"/>
                <a:ea typeface="Georgia"/>
                <a:cs typeface="Georgia"/>
                <a:sym typeface="Georgia"/>
              </a:rPr>
              <a:t>Approach</a:t>
            </a:r>
            <a:endParaRPr b="1" sz="1100">
              <a:latin typeface="Georgia"/>
              <a:ea typeface="Georgia"/>
              <a:cs typeface="Georgia"/>
              <a:sym typeface="Georgia"/>
            </a:endParaRPr>
          </a:p>
          <a:p>
            <a:pPr indent="-298450" lvl="0" marL="457200" rtl="0" algn="l">
              <a:lnSpc>
                <a:spcPct val="100000"/>
              </a:lnSpc>
              <a:spcBef>
                <a:spcPts val="1600"/>
              </a:spcBef>
              <a:spcAft>
                <a:spcPts val="0"/>
              </a:spcAft>
              <a:buSzPts val="1100"/>
              <a:buFont typeface="Georgia"/>
              <a:buChar char="●"/>
            </a:pPr>
            <a:r>
              <a:rPr lang="en-GB" sz="1100">
                <a:latin typeface="Georgia"/>
                <a:ea typeface="Georgia"/>
                <a:cs typeface="Georgia"/>
                <a:sym typeface="Georgia"/>
              </a:rPr>
              <a:t>The authors have trained a deep convolutional neural network to identify </a:t>
            </a:r>
            <a:r>
              <a:rPr b="1" lang="en-GB" sz="1100">
                <a:latin typeface="Georgia"/>
                <a:ea typeface="Georgia"/>
                <a:cs typeface="Georgia"/>
                <a:sym typeface="Georgia"/>
              </a:rPr>
              <a:t>14 crop species and 26 diseases</a:t>
            </a:r>
            <a:r>
              <a:rPr lang="en-GB" sz="1100">
                <a:latin typeface="Georgia"/>
                <a:ea typeface="Georgia"/>
                <a:cs typeface="Georgia"/>
                <a:sym typeface="Georgia"/>
              </a:rPr>
              <a:t>. It presents a clear path towards a smartphone assisted crop disease diagnosis on a massive global scale.</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lang="en-GB" sz="1100">
                <a:latin typeface="Georgia"/>
                <a:ea typeface="Georgia"/>
                <a:cs typeface="Georgia"/>
                <a:sym typeface="Georgia"/>
              </a:rPr>
              <a:t>They have used three different versions of the whole PlantVillage dataset i.e. gray-scaled version, colored version and finally the dataset formed by removing all the extra background information which might introduce inherent bias in the dataset.</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lang="en-GB" sz="1100">
                <a:latin typeface="Georgia"/>
                <a:ea typeface="Georgia"/>
                <a:cs typeface="Georgia"/>
                <a:sym typeface="Georgia"/>
              </a:rPr>
              <a:t>Segmentation was automated by the means of a script tuned to perform well the PlantVillage dataset which is based on a set of masks generated by analysis of the color, lightness and saturation components of different parts of the images in several colour spaces (Lab and HSB).</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lang="en-GB" sz="1100">
                <a:latin typeface="Georgia"/>
                <a:ea typeface="Georgia"/>
                <a:cs typeface="Georgia"/>
                <a:sym typeface="Georgia"/>
              </a:rPr>
              <a:t>To verify that there is no overfitting, the author run all the experiments across a whole range of train-test splits, from 80-20 till 20-80.</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b="1" lang="en-GB" sz="1100">
                <a:latin typeface="Georgia"/>
                <a:ea typeface="Georgia"/>
                <a:cs typeface="Georgia"/>
                <a:sym typeface="Georgia"/>
              </a:rPr>
              <a:t>AlexNet and GoogleNet </a:t>
            </a:r>
            <a:r>
              <a:rPr lang="en-GB" sz="1100">
                <a:latin typeface="Georgia"/>
                <a:ea typeface="Georgia"/>
                <a:cs typeface="Georgia"/>
                <a:sym typeface="Georgia"/>
              </a:rPr>
              <a:t>architecture of deep convolutional networks for the classification problem is used. Transfer Learning and Training from Scratch is used for training mechanism.</a:t>
            </a:r>
            <a:endParaRPr sz="1100">
              <a:latin typeface="Georgia"/>
              <a:ea typeface="Georgia"/>
              <a:cs typeface="Georgia"/>
              <a:sym typeface="Georgia"/>
            </a:endParaRPr>
          </a:p>
          <a:p>
            <a:pPr indent="0" lvl="0" marL="0" rtl="0" algn="l">
              <a:lnSpc>
                <a:spcPct val="100000"/>
              </a:lnSpc>
              <a:spcBef>
                <a:spcPts val="1600"/>
              </a:spcBef>
              <a:spcAft>
                <a:spcPts val="0"/>
              </a:spcAft>
              <a:buNone/>
            </a:pPr>
            <a:r>
              <a:rPr b="1" lang="en-GB" sz="1100">
                <a:latin typeface="Georgia"/>
                <a:ea typeface="Georgia"/>
                <a:cs typeface="Georgia"/>
                <a:sym typeface="Georgia"/>
              </a:rPr>
              <a:t>Limitations</a:t>
            </a:r>
            <a:endParaRPr b="1" sz="1100">
              <a:latin typeface="Georgia"/>
              <a:ea typeface="Georgia"/>
              <a:cs typeface="Georgia"/>
              <a:sym typeface="Georgia"/>
            </a:endParaRPr>
          </a:p>
          <a:p>
            <a:pPr indent="-298450" lvl="0" marL="457200" rtl="0" algn="l">
              <a:lnSpc>
                <a:spcPct val="100000"/>
              </a:lnSpc>
              <a:spcBef>
                <a:spcPts val="1600"/>
              </a:spcBef>
              <a:spcAft>
                <a:spcPts val="0"/>
              </a:spcAft>
              <a:buSzPts val="1100"/>
              <a:buFont typeface="Georgia"/>
              <a:buChar char="●"/>
            </a:pPr>
            <a:r>
              <a:rPr lang="en-GB" sz="1100">
                <a:latin typeface="Georgia"/>
                <a:ea typeface="Georgia"/>
                <a:cs typeface="Georgia"/>
                <a:sym typeface="Georgia"/>
              </a:rPr>
              <a:t>When tested on a set of images taken under conditions different from the images used for training, the model’s accuracy is reduced substantially, to just above 31%. Hence, a more diverse set of training data is needed to improve the accuracy.</a:t>
            </a:r>
            <a:endParaRPr sz="1100">
              <a:latin typeface="Georgia"/>
              <a:ea typeface="Georgia"/>
              <a:cs typeface="Georgia"/>
              <a:sym typeface="Georgia"/>
            </a:endParaRPr>
          </a:p>
          <a:p>
            <a:pPr indent="-298450" lvl="0" marL="457200" rtl="0" algn="l">
              <a:lnSpc>
                <a:spcPct val="100000"/>
              </a:lnSpc>
              <a:spcBef>
                <a:spcPts val="0"/>
              </a:spcBef>
              <a:spcAft>
                <a:spcPts val="0"/>
              </a:spcAft>
              <a:buSzPts val="1100"/>
              <a:buFont typeface="Georgia"/>
              <a:buChar char="●"/>
            </a:pPr>
            <a:r>
              <a:rPr lang="en-GB" sz="1100">
                <a:latin typeface="Georgia"/>
                <a:ea typeface="Georgia"/>
                <a:cs typeface="Georgia"/>
                <a:sym typeface="Georgia"/>
              </a:rPr>
              <a:t>The approach is currently constrained to the classification of single leaves, while a real world application should be able to classify images of a disease as it presents itself directly on the plant. Indeed, many diseases don’t present itself on the upper side of leaves only. Hence, new image collection efforts should try to obtain images from many different perspectives.</a:t>
            </a:r>
            <a:endParaRPr sz="1100">
              <a:latin typeface="Georgia"/>
              <a:ea typeface="Georgia"/>
              <a:cs typeface="Georgia"/>
              <a:sym typeface="Georgia"/>
            </a:endParaRPr>
          </a:p>
          <a:p>
            <a:pPr indent="0" lvl="0" marL="0" rtl="0" algn="l">
              <a:lnSpc>
                <a:spcPct val="100000"/>
              </a:lnSpc>
              <a:spcBef>
                <a:spcPts val="0"/>
              </a:spcBef>
              <a:spcAft>
                <a:spcPts val="1600"/>
              </a:spcAft>
              <a:buNone/>
            </a:pPr>
            <a:r>
              <a:t/>
            </a:r>
            <a:endParaRPr sz="1100">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graphicFrame>
        <p:nvGraphicFramePr>
          <p:cNvPr id="240" name="Google Shape;240;p28"/>
          <p:cNvGraphicFramePr/>
          <p:nvPr/>
        </p:nvGraphicFramePr>
        <p:xfrm>
          <a:off x="503016" y="213825"/>
          <a:ext cx="3000000" cy="3000000"/>
        </p:xfrm>
        <a:graphic>
          <a:graphicData uri="http://schemas.openxmlformats.org/drawingml/2006/table">
            <a:tbl>
              <a:tblPr>
                <a:noFill/>
                <a:tableStyleId>{B8F36A2D-790E-4047-A0EA-7698E73E550F}</a:tableStyleId>
              </a:tblPr>
              <a:tblGrid>
                <a:gridCol w="1150800"/>
                <a:gridCol w="4222350"/>
                <a:gridCol w="3137025"/>
              </a:tblGrid>
              <a:tr h="552600">
                <a:tc>
                  <a:txBody>
                    <a:bodyPr/>
                    <a:lstStyle/>
                    <a:p>
                      <a:pPr indent="0" lvl="0" marL="0" rtl="0" algn="ctr">
                        <a:spcBef>
                          <a:spcPts val="0"/>
                        </a:spcBef>
                        <a:spcAft>
                          <a:spcPts val="0"/>
                        </a:spcAft>
                        <a:buNone/>
                      </a:pPr>
                      <a:r>
                        <a:rPr b="1" lang="en-GB" sz="1100">
                          <a:latin typeface="Georgia"/>
                          <a:ea typeface="Georgia"/>
                          <a:cs typeface="Georgia"/>
                          <a:sym typeface="Georgia"/>
                        </a:rPr>
                        <a:t>First Author, Year</a:t>
                      </a:r>
                      <a:endParaRPr b="1" sz="1100">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b="1" lang="en-GB" sz="1100">
                          <a:latin typeface="Georgia"/>
                          <a:ea typeface="Georgia"/>
                          <a:cs typeface="Georgia"/>
                          <a:sym typeface="Georgia"/>
                        </a:rPr>
                        <a:t>Approach</a:t>
                      </a:r>
                      <a:endParaRPr b="1" sz="1100">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b="1" lang="en-GB" sz="1100">
                          <a:latin typeface="Georgia"/>
                          <a:ea typeface="Georgia"/>
                          <a:cs typeface="Georgia"/>
                          <a:sym typeface="Georgia"/>
                        </a:rPr>
                        <a:t>Limitations</a:t>
                      </a:r>
                      <a:endParaRPr b="1" sz="1100">
                        <a:latin typeface="Georgia"/>
                        <a:ea typeface="Georgia"/>
                        <a:cs typeface="Georgia"/>
                        <a:sym typeface="Georgia"/>
                      </a:endParaRPr>
                    </a:p>
                  </a:txBody>
                  <a:tcPr marT="91425" marB="91425" marR="91425" marL="91425"/>
                </a:tc>
              </a:tr>
              <a:tr h="688500">
                <a:tc>
                  <a:txBody>
                    <a:bodyPr/>
                    <a:lstStyle/>
                    <a:p>
                      <a:pPr indent="0" lvl="0" marL="0" rtl="0" algn="l">
                        <a:spcBef>
                          <a:spcPts val="0"/>
                        </a:spcBef>
                        <a:spcAft>
                          <a:spcPts val="0"/>
                        </a:spcAft>
                        <a:buNone/>
                      </a:pPr>
                      <a:r>
                        <a:rPr lang="en-GB" sz="1100">
                          <a:latin typeface="Georgia"/>
                          <a:ea typeface="Georgia"/>
                          <a:cs typeface="Georgia"/>
                          <a:sym typeface="Georgia"/>
                        </a:rPr>
                        <a:t>Coulibaly, 2019 [1]</a:t>
                      </a:r>
                      <a:endParaRPr sz="1100">
                        <a:latin typeface="Georgia"/>
                        <a:ea typeface="Georgia"/>
                        <a:cs typeface="Georgia"/>
                        <a:sym typeface="Georgia"/>
                      </a:endParaRPr>
                    </a:p>
                  </a:txBody>
                  <a:tcPr marT="91425" marB="91425" marR="91425" marL="91425"/>
                </a:tc>
                <a:tc>
                  <a:txBody>
                    <a:bodyPr/>
                    <a:lstStyle/>
                    <a:p>
                      <a:pPr indent="-298450" lvl="0" marL="457200" rtl="0" algn="l">
                        <a:spcBef>
                          <a:spcPts val="0"/>
                        </a:spcBef>
                        <a:spcAft>
                          <a:spcPts val="0"/>
                        </a:spcAft>
                        <a:buSzPts val="1100"/>
                        <a:buFont typeface="Georgia"/>
                        <a:buChar char="●"/>
                      </a:pPr>
                      <a:r>
                        <a:rPr lang="en-GB" sz="1100">
                          <a:latin typeface="Georgia"/>
                          <a:ea typeface="Georgia"/>
                          <a:cs typeface="Georgia"/>
                          <a:sym typeface="Georgia"/>
                        </a:rPr>
                        <a:t>Image augmentation</a:t>
                      </a:r>
                      <a:endParaRPr sz="1100">
                        <a:latin typeface="Georgia"/>
                        <a:ea typeface="Georgia"/>
                        <a:cs typeface="Georgia"/>
                        <a:sym typeface="Georgia"/>
                      </a:endParaRPr>
                    </a:p>
                    <a:p>
                      <a:pPr indent="-298450" lvl="0" marL="457200" rtl="0" algn="l">
                        <a:spcBef>
                          <a:spcPts val="0"/>
                        </a:spcBef>
                        <a:spcAft>
                          <a:spcPts val="0"/>
                        </a:spcAft>
                        <a:buSzPts val="1100"/>
                        <a:buFont typeface="Georgia"/>
                        <a:buChar char="●"/>
                      </a:pPr>
                      <a:r>
                        <a:rPr lang="en-GB" sz="1100">
                          <a:latin typeface="Georgia"/>
                          <a:ea typeface="Georgia"/>
                          <a:cs typeface="Georgia"/>
                          <a:sym typeface="Georgia"/>
                        </a:rPr>
                        <a:t>VGG16 pre-trained model</a:t>
                      </a:r>
                      <a:endParaRPr sz="1100">
                        <a:latin typeface="Georgia"/>
                        <a:ea typeface="Georgia"/>
                        <a:cs typeface="Georgia"/>
                        <a:sym typeface="Georgia"/>
                      </a:endParaRPr>
                    </a:p>
                    <a:p>
                      <a:pPr indent="-228600" lvl="0" marL="457200" rtl="0" algn="l">
                        <a:spcBef>
                          <a:spcPts val="0"/>
                        </a:spcBef>
                        <a:spcAft>
                          <a:spcPts val="0"/>
                        </a:spcAft>
                        <a:buNone/>
                      </a:pPr>
                      <a:r>
                        <a:t/>
                      </a:r>
                      <a:endParaRPr sz="1100">
                        <a:latin typeface="Georgia"/>
                        <a:ea typeface="Georgia"/>
                        <a:cs typeface="Georgia"/>
                        <a:sym typeface="Georgia"/>
                      </a:endParaRPr>
                    </a:p>
                  </a:txBody>
                  <a:tcPr marT="91425" marB="91425" marR="91425" marL="91425"/>
                </a:tc>
                <a:tc>
                  <a:txBody>
                    <a:bodyPr/>
                    <a:lstStyle/>
                    <a:p>
                      <a:pPr indent="-298450" lvl="0" marL="457200" rtl="0" algn="l">
                        <a:spcBef>
                          <a:spcPts val="0"/>
                        </a:spcBef>
                        <a:spcAft>
                          <a:spcPts val="0"/>
                        </a:spcAft>
                        <a:buSzPts val="1100"/>
                        <a:buFont typeface="Georgia"/>
                        <a:buChar char="●"/>
                      </a:pPr>
                      <a:r>
                        <a:rPr lang="en-GB" sz="1100">
                          <a:latin typeface="Georgia"/>
                          <a:ea typeface="Georgia"/>
                          <a:cs typeface="Georgia"/>
                          <a:sym typeface="Georgia"/>
                        </a:rPr>
                        <a:t>Only one type of disease.</a:t>
                      </a:r>
                      <a:endParaRPr sz="1100">
                        <a:latin typeface="Georgia"/>
                        <a:ea typeface="Georgia"/>
                        <a:cs typeface="Georgia"/>
                        <a:sym typeface="Georgia"/>
                      </a:endParaRPr>
                    </a:p>
                    <a:p>
                      <a:pPr indent="-298450" lvl="0" marL="457200" rtl="0" algn="l">
                        <a:spcBef>
                          <a:spcPts val="0"/>
                        </a:spcBef>
                        <a:spcAft>
                          <a:spcPts val="0"/>
                        </a:spcAft>
                        <a:buSzPts val="1100"/>
                        <a:buFont typeface="Georgia"/>
                        <a:buChar char="●"/>
                      </a:pPr>
                      <a:r>
                        <a:rPr lang="en-GB" sz="1100">
                          <a:latin typeface="Georgia"/>
                          <a:ea typeface="Georgia"/>
                          <a:cs typeface="Georgia"/>
                          <a:sym typeface="Georgia"/>
                        </a:rPr>
                        <a:t>No image segmentation is there.</a:t>
                      </a:r>
                      <a:endParaRPr sz="1100">
                        <a:latin typeface="Georgia"/>
                        <a:ea typeface="Georgia"/>
                        <a:cs typeface="Georgia"/>
                        <a:sym typeface="Georgia"/>
                      </a:endParaRPr>
                    </a:p>
                    <a:p>
                      <a:pPr indent="-228600" lvl="0" marL="457200" rtl="0" algn="l">
                        <a:spcBef>
                          <a:spcPts val="0"/>
                        </a:spcBef>
                        <a:spcAft>
                          <a:spcPts val="0"/>
                        </a:spcAft>
                        <a:buNone/>
                      </a:pPr>
                      <a:r>
                        <a:t/>
                      </a:r>
                      <a:endParaRPr sz="1100">
                        <a:latin typeface="Georgia"/>
                        <a:ea typeface="Georgia"/>
                        <a:cs typeface="Georgia"/>
                        <a:sym typeface="Georgia"/>
                      </a:endParaRPr>
                    </a:p>
                  </a:txBody>
                  <a:tcPr marT="91425" marB="91425" marR="91425" marL="91425"/>
                </a:tc>
              </a:tr>
              <a:tr h="688500">
                <a:tc>
                  <a:txBody>
                    <a:bodyPr/>
                    <a:lstStyle/>
                    <a:p>
                      <a:pPr indent="0" lvl="0" marL="0" rtl="0" algn="l">
                        <a:spcBef>
                          <a:spcPts val="0"/>
                        </a:spcBef>
                        <a:spcAft>
                          <a:spcPts val="0"/>
                        </a:spcAft>
                        <a:buNone/>
                      </a:pPr>
                      <a:r>
                        <a:rPr lang="en-GB" sz="1100">
                          <a:latin typeface="Georgia"/>
                          <a:ea typeface="Georgia"/>
                          <a:cs typeface="Georgia"/>
                          <a:sym typeface="Georgia"/>
                        </a:rPr>
                        <a:t>Pooja, 2017 [2]</a:t>
                      </a:r>
                      <a:endParaRPr sz="1100">
                        <a:latin typeface="Georgia"/>
                        <a:ea typeface="Georgia"/>
                        <a:cs typeface="Georgia"/>
                        <a:sym typeface="Georgia"/>
                      </a:endParaRPr>
                    </a:p>
                  </a:txBody>
                  <a:tcPr marT="91425" marB="91425" marR="91425" marL="91425"/>
                </a:tc>
                <a:tc>
                  <a:txBody>
                    <a:bodyPr/>
                    <a:lstStyle/>
                    <a:p>
                      <a:pPr indent="-298450" lvl="0" marL="457200" rtl="0" algn="l">
                        <a:spcBef>
                          <a:spcPts val="0"/>
                        </a:spcBef>
                        <a:spcAft>
                          <a:spcPts val="0"/>
                        </a:spcAft>
                        <a:buSzPts val="1100"/>
                        <a:buFont typeface="Georgia"/>
                        <a:buChar char="●"/>
                      </a:pPr>
                      <a:r>
                        <a:rPr lang="en-GB" sz="1100">
                          <a:latin typeface="Georgia"/>
                          <a:ea typeface="Georgia"/>
                          <a:cs typeface="Georgia"/>
                          <a:sym typeface="Georgia"/>
                        </a:rPr>
                        <a:t>K-means clustering</a:t>
                      </a:r>
                      <a:endParaRPr sz="1100">
                        <a:latin typeface="Georgia"/>
                        <a:ea typeface="Georgia"/>
                        <a:cs typeface="Georgia"/>
                        <a:sym typeface="Georgia"/>
                      </a:endParaRPr>
                    </a:p>
                    <a:p>
                      <a:pPr indent="-298450" lvl="0" marL="457200" rtl="0" algn="l">
                        <a:spcBef>
                          <a:spcPts val="0"/>
                        </a:spcBef>
                        <a:spcAft>
                          <a:spcPts val="0"/>
                        </a:spcAft>
                        <a:buSzPts val="1100"/>
                        <a:buFont typeface="Georgia"/>
                        <a:buChar char="●"/>
                      </a:pPr>
                      <a:r>
                        <a:rPr lang="en-GB" sz="1100">
                          <a:latin typeface="Georgia"/>
                          <a:ea typeface="Georgia"/>
                          <a:cs typeface="Georgia"/>
                          <a:sym typeface="Georgia"/>
                        </a:rPr>
                        <a:t>Support vector machine</a:t>
                      </a:r>
                      <a:endParaRPr sz="1100">
                        <a:latin typeface="Georgia"/>
                        <a:ea typeface="Georgia"/>
                        <a:cs typeface="Georgia"/>
                        <a:sym typeface="Georgia"/>
                      </a:endParaRPr>
                    </a:p>
                  </a:txBody>
                  <a:tcPr marT="91425" marB="91425" marR="91425" marL="91425"/>
                </a:tc>
                <a:tc>
                  <a:txBody>
                    <a:bodyPr/>
                    <a:lstStyle/>
                    <a:p>
                      <a:pPr indent="-298450" lvl="0" marL="457200" rtl="0" algn="l">
                        <a:spcBef>
                          <a:spcPts val="0"/>
                        </a:spcBef>
                        <a:spcAft>
                          <a:spcPts val="0"/>
                        </a:spcAft>
                        <a:buSzPts val="1100"/>
                        <a:buFont typeface="Georgia"/>
                        <a:buChar char="●"/>
                      </a:pPr>
                      <a:r>
                        <a:rPr lang="en-GB" sz="1100">
                          <a:latin typeface="Georgia"/>
                          <a:ea typeface="Georgia"/>
                          <a:cs typeface="Georgia"/>
                          <a:sym typeface="Georgia"/>
                        </a:rPr>
                        <a:t>Not fully automated.</a:t>
                      </a:r>
                      <a:endParaRPr sz="1100">
                        <a:latin typeface="Georgia"/>
                        <a:ea typeface="Georgia"/>
                        <a:cs typeface="Georgia"/>
                        <a:sym typeface="Georgia"/>
                      </a:endParaRPr>
                    </a:p>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Segmentation</a:t>
                      </a:r>
                      <a:r>
                        <a:rPr lang="en-GB" sz="1100">
                          <a:latin typeface="Georgia"/>
                          <a:ea typeface="Georgia"/>
                          <a:cs typeface="Georgia"/>
                          <a:sym typeface="Georgia"/>
                        </a:rPr>
                        <a:t> can be improved using YCbCr channel.</a:t>
                      </a:r>
                      <a:endParaRPr sz="1100">
                        <a:latin typeface="Georgia"/>
                        <a:ea typeface="Georgia"/>
                        <a:cs typeface="Georgia"/>
                        <a:sym typeface="Georgia"/>
                      </a:endParaRPr>
                    </a:p>
                  </a:txBody>
                  <a:tcPr marT="91425" marB="91425" marR="91425" marL="91425"/>
                </a:tc>
              </a:tr>
              <a:tr h="416725">
                <a:tc>
                  <a:txBody>
                    <a:bodyPr/>
                    <a:lstStyle/>
                    <a:p>
                      <a:pPr indent="0" lvl="0" marL="0" marR="0" rtl="0" algn="l">
                        <a:lnSpc>
                          <a:spcPct val="100000"/>
                        </a:lnSpc>
                        <a:spcBef>
                          <a:spcPts val="0"/>
                        </a:spcBef>
                        <a:spcAft>
                          <a:spcPts val="0"/>
                        </a:spcAft>
                        <a:buNone/>
                      </a:pPr>
                      <a:r>
                        <a:rPr lang="en-GB" sz="1100">
                          <a:latin typeface="Georgia"/>
                          <a:ea typeface="Georgia"/>
                          <a:cs typeface="Georgia"/>
                          <a:sym typeface="Georgia"/>
                        </a:rPr>
                        <a:t>Kumari, 2019 [3]</a:t>
                      </a:r>
                      <a:endParaRPr sz="1100">
                        <a:latin typeface="Georgia"/>
                        <a:ea typeface="Georgia"/>
                        <a:cs typeface="Georgia"/>
                        <a:sym typeface="Georgia"/>
                      </a:endParaRPr>
                    </a:p>
                  </a:txBody>
                  <a:tcPr marT="91425" marB="91425" marR="91425" marL="91425"/>
                </a:tc>
                <a:tc>
                  <a:txBody>
                    <a:bodyPr/>
                    <a:lstStyle/>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K-means clustering segmentation</a:t>
                      </a:r>
                      <a:endParaRPr sz="1100">
                        <a:latin typeface="Georgia"/>
                        <a:ea typeface="Georgia"/>
                        <a:cs typeface="Georgia"/>
                        <a:sym typeface="Georgia"/>
                      </a:endParaRPr>
                    </a:p>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Artificial neural network</a:t>
                      </a:r>
                      <a:endParaRPr sz="1100">
                        <a:latin typeface="Georgia"/>
                        <a:ea typeface="Georgia"/>
                        <a:cs typeface="Georgia"/>
                        <a:sym typeface="Georgia"/>
                      </a:endParaRPr>
                    </a:p>
                  </a:txBody>
                  <a:tcPr marT="91425" marB="91425" marR="91425" marL="91425"/>
                </a:tc>
                <a:tc>
                  <a:txBody>
                    <a:bodyPr/>
                    <a:lstStyle/>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Limited dataset</a:t>
                      </a:r>
                      <a:endParaRPr sz="1100">
                        <a:latin typeface="Georgia"/>
                        <a:ea typeface="Georgia"/>
                        <a:cs typeface="Georgia"/>
                        <a:sym typeface="Georgia"/>
                      </a:endParaRPr>
                    </a:p>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Limited number of diseases</a:t>
                      </a:r>
                      <a:endParaRPr sz="1100">
                        <a:latin typeface="Georgia"/>
                        <a:ea typeface="Georgia"/>
                        <a:cs typeface="Georgia"/>
                        <a:sym typeface="Georgia"/>
                      </a:endParaRPr>
                    </a:p>
                  </a:txBody>
                  <a:tcPr marT="91425" marB="91425" marR="91425" marL="91425"/>
                </a:tc>
              </a:tr>
              <a:tr h="688500">
                <a:tc>
                  <a:txBody>
                    <a:bodyPr/>
                    <a:lstStyle/>
                    <a:p>
                      <a:pPr indent="0" lvl="0" marL="0" marR="0" rtl="0" algn="l">
                        <a:lnSpc>
                          <a:spcPct val="100000"/>
                        </a:lnSpc>
                        <a:spcBef>
                          <a:spcPts val="0"/>
                        </a:spcBef>
                        <a:spcAft>
                          <a:spcPts val="0"/>
                        </a:spcAft>
                        <a:buNone/>
                      </a:pPr>
                      <a:r>
                        <a:rPr lang="en-GB" sz="1100">
                          <a:latin typeface="Georgia"/>
                          <a:ea typeface="Georgia"/>
                          <a:cs typeface="Georgia"/>
                          <a:sym typeface="Georgia"/>
                        </a:rPr>
                        <a:t>Sladojevic, 2016 [4]</a:t>
                      </a:r>
                      <a:endParaRPr sz="1100">
                        <a:latin typeface="Georgia"/>
                        <a:ea typeface="Georgia"/>
                        <a:cs typeface="Georgia"/>
                        <a:sym typeface="Georgia"/>
                      </a:endParaRPr>
                    </a:p>
                  </a:txBody>
                  <a:tcPr marT="91425" marB="91425" marR="91425" marL="91425"/>
                </a:tc>
                <a:tc>
                  <a:txBody>
                    <a:bodyPr/>
                    <a:lstStyle/>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Leaf Image Classification</a:t>
                      </a:r>
                      <a:endParaRPr sz="1100">
                        <a:latin typeface="Georgia"/>
                        <a:ea typeface="Georgia"/>
                        <a:cs typeface="Georgia"/>
                        <a:sym typeface="Georgia"/>
                      </a:endParaRPr>
                    </a:p>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Convolutional Neural Network based plant disease detection</a:t>
                      </a:r>
                      <a:endParaRPr sz="1100">
                        <a:latin typeface="Georgia"/>
                        <a:ea typeface="Georgia"/>
                        <a:cs typeface="Georgia"/>
                        <a:sym typeface="Georgia"/>
                      </a:endParaRPr>
                    </a:p>
                  </a:txBody>
                  <a:tcPr marT="91425" marB="91425" marR="91425" marL="91425"/>
                </a:tc>
                <a:tc>
                  <a:txBody>
                    <a:bodyPr/>
                    <a:lstStyle/>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Giving poor results for diseases having less data sample.</a:t>
                      </a:r>
                      <a:endParaRPr sz="1100">
                        <a:latin typeface="Georgia"/>
                        <a:ea typeface="Georgia"/>
                        <a:cs typeface="Georgia"/>
                        <a:sym typeface="Georgia"/>
                      </a:endParaRPr>
                    </a:p>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Heavily dependent on augmentation.</a:t>
                      </a:r>
                      <a:endParaRPr sz="1100">
                        <a:latin typeface="Georgia"/>
                        <a:ea typeface="Georgia"/>
                        <a:cs typeface="Georgia"/>
                        <a:sym typeface="Georgia"/>
                      </a:endParaRPr>
                    </a:p>
                  </a:txBody>
                  <a:tcPr marT="91425" marB="91425" marR="91425" marL="91425"/>
                </a:tc>
              </a:tr>
              <a:tr h="824400">
                <a:tc>
                  <a:txBody>
                    <a:bodyPr/>
                    <a:lstStyle/>
                    <a:p>
                      <a:pPr indent="0" lvl="0" marL="0" marR="0" rtl="0" algn="l">
                        <a:lnSpc>
                          <a:spcPct val="100000"/>
                        </a:lnSpc>
                        <a:spcBef>
                          <a:spcPts val="0"/>
                        </a:spcBef>
                        <a:spcAft>
                          <a:spcPts val="0"/>
                        </a:spcAft>
                        <a:buNone/>
                      </a:pPr>
                      <a:r>
                        <a:rPr lang="en-GB" sz="1100">
                          <a:latin typeface="Georgia"/>
                          <a:ea typeface="Georgia"/>
                          <a:cs typeface="Georgia"/>
                          <a:sym typeface="Georgia"/>
                        </a:rPr>
                        <a:t>Mohanty, 2016 [5]</a:t>
                      </a:r>
                      <a:endParaRPr sz="1100">
                        <a:latin typeface="Georgia"/>
                        <a:ea typeface="Georgia"/>
                        <a:cs typeface="Georgia"/>
                        <a:sym typeface="Georgia"/>
                      </a:endParaRPr>
                    </a:p>
                  </a:txBody>
                  <a:tcPr marT="91425" marB="91425" marR="91425" marL="91425"/>
                </a:tc>
                <a:tc>
                  <a:txBody>
                    <a:bodyPr/>
                    <a:lstStyle/>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Segmentation of leaf image </a:t>
                      </a:r>
                      <a:endParaRPr sz="1100">
                        <a:latin typeface="Georgia"/>
                        <a:ea typeface="Georgia"/>
                        <a:cs typeface="Georgia"/>
                        <a:sym typeface="Georgia"/>
                      </a:endParaRPr>
                    </a:p>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AlexNet for detection of plant disease</a:t>
                      </a:r>
                      <a:endParaRPr sz="1100">
                        <a:latin typeface="Georgia"/>
                        <a:ea typeface="Georgia"/>
                        <a:cs typeface="Georgia"/>
                        <a:sym typeface="Georgia"/>
                      </a:endParaRPr>
                    </a:p>
                  </a:txBody>
                  <a:tcPr marT="91425" marB="91425" marR="91425" marL="91425"/>
                </a:tc>
                <a:tc>
                  <a:txBody>
                    <a:bodyPr/>
                    <a:lstStyle/>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No good results on real time dataset.</a:t>
                      </a:r>
                      <a:endParaRPr sz="1100">
                        <a:latin typeface="Georgia"/>
                        <a:ea typeface="Georgia"/>
                        <a:cs typeface="Georgia"/>
                        <a:sym typeface="Georgia"/>
                      </a:endParaRPr>
                    </a:p>
                    <a:p>
                      <a:pPr indent="-298450" lvl="0" marL="457200" marR="0" rtl="0" algn="l">
                        <a:lnSpc>
                          <a:spcPct val="100000"/>
                        </a:lnSpc>
                        <a:spcBef>
                          <a:spcPts val="0"/>
                        </a:spcBef>
                        <a:spcAft>
                          <a:spcPts val="0"/>
                        </a:spcAft>
                        <a:buSzPts val="1100"/>
                        <a:buFont typeface="Georgia"/>
                        <a:buChar char="●"/>
                      </a:pPr>
                      <a:r>
                        <a:rPr lang="en-GB" sz="1100">
                          <a:latin typeface="Georgia"/>
                          <a:ea typeface="Georgia"/>
                          <a:cs typeface="Georgia"/>
                          <a:sym typeface="Georgia"/>
                        </a:rPr>
                        <a:t>Only limited to diseases that can be found at the top of the leaves.</a:t>
                      </a:r>
                      <a:endParaRPr sz="1100">
                        <a:latin typeface="Georgia"/>
                        <a:ea typeface="Georgia"/>
                        <a:cs typeface="Georgia"/>
                        <a:sym typeface="Georgia"/>
                      </a:endParaRPr>
                    </a:p>
                  </a:txBody>
                  <a:tcPr marT="91425" marB="91425" marR="91425" marL="91425"/>
                </a:tc>
              </a:tr>
            </a:tbl>
          </a:graphicData>
        </a:graphic>
      </p:graphicFrame>
      <p:sp>
        <p:nvSpPr>
          <p:cNvPr id="241" name="Google Shape;241;p28"/>
          <p:cNvSpPr txBox="1"/>
          <p:nvPr/>
        </p:nvSpPr>
        <p:spPr>
          <a:xfrm>
            <a:off x="4008325" y="4635325"/>
            <a:ext cx="23808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latin typeface="Georgia"/>
                <a:ea typeface="Georgia"/>
                <a:cs typeface="Georgia"/>
                <a:sym typeface="Georgia"/>
              </a:rPr>
              <a:t>Table 1. Literature Survey</a:t>
            </a:r>
            <a:endParaRPr sz="1100">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9"/>
          <p:cNvSpPr txBox="1"/>
          <p:nvPr/>
        </p:nvSpPr>
        <p:spPr>
          <a:xfrm>
            <a:off x="861475" y="163750"/>
            <a:ext cx="7297200" cy="5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Georgia"/>
                <a:ea typeface="Georgia"/>
                <a:cs typeface="Georgia"/>
                <a:sym typeface="Georgia"/>
              </a:rPr>
              <a:t>Proposed Work and  Methodology</a:t>
            </a:r>
            <a:endParaRPr b="1" sz="2100">
              <a:latin typeface="Georgia"/>
              <a:ea typeface="Georgia"/>
              <a:cs typeface="Georgia"/>
              <a:sym typeface="Georgia"/>
            </a:endParaRPr>
          </a:p>
        </p:txBody>
      </p:sp>
      <p:sp>
        <p:nvSpPr>
          <p:cNvPr id="247" name="Google Shape;247;p29"/>
          <p:cNvSpPr txBox="1"/>
          <p:nvPr/>
        </p:nvSpPr>
        <p:spPr>
          <a:xfrm>
            <a:off x="723900" y="802500"/>
            <a:ext cx="7721700" cy="38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Georgia"/>
                <a:ea typeface="Georgia"/>
                <a:cs typeface="Georgia"/>
                <a:sym typeface="Georgia"/>
              </a:rPr>
              <a:t>Our proposed solution for detecting diseases in millet crops followed the following steps: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b="1" lang="en-GB" sz="1800">
                <a:latin typeface="Georgia"/>
                <a:ea typeface="Georgia"/>
                <a:cs typeface="Georgia"/>
                <a:sym typeface="Georgia"/>
              </a:rPr>
              <a:t>Image Acquisition</a:t>
            </a:r>
            <a:r>
              <a:rPr lang="en-GB" sz="1800">
                <a:latin typeface="Georgia"/>
                <a:ea typeface="Georgia"/>
                <a:cs typeface="Georgia"/>
                <a:sym typeface="Georgia"/>
              </a:rPr>
              <a:t>- Collecting images from different sources such as Google, Facebook and different other websites.</a:t>
            </a:r>
            <a:endParaRPr sz="1800">
              <a:latin typeface="Georgia"/>
              <a:ea typeface="Georgia"/>
              <a:cs typeface="Georgia"/>
              <a:sym typeface="Georgia"/>
            </a:endParaRPr>
          </a:p>
          <a:p>
            <a:pPr indent="0" lvl="0" marL="457200" rtl="0" algn="l">
              <a:spcBef>
                <a:spcPts val="0"/>
              </a:spcBef>
              <a:spcAft>
                <a:spcPts val="0"/>
              </a:spcAft>
              <a:buNone/>
            </a:pPr>
            <a:r>
              <a:t/>
            </a:r>
            <a:endParaRPr sz="1800">
              <a:latin typeface="Georgia"/>
              <a:ea typeface="Georgia"/>
              <a:cs typeface="Georgia"/>
              <a:sym typeface="Georgia"/>
            </a:endParaRPr>
          </a:p>
        </p:txBody>
      </p:sp>
      <p:pic>
        <p:nvPicPr>
          <p:cNvPr id="248" name="Google Shape;248;p29"/>
          <p:cNvPicPr preferRelativeResize="0"/>
          <p:nvPr/>
        </p:nvPicPr>
        <p:blipFill>
          <a:blip r:embed="rId3">
            <a:alphaModFix/>
          </a:blip>
          <a:stretch>
            <a:fillRect/>
          </a:stretch>
        </p:blipFill>
        <p:spPr>
          <a:xfrm>
            <a:off x="1399125" y="2086550"/>
            <a:ext cx="6139974" cy="2778099"/>
          </a:xfrm>
          <a:prstGeom prst="rect">
            <a:avLst/>
          </a:prstGeom>
          <a:noFill/>
          <a:ln>
            <a:noFill/>
          </a:ln>
        </p:spPr>
      </p:pic>
      <p:sp>
        <p:nvSpPr>
          <p:cNvPr id="249" name="Google Shape;249;p29"/>
          <p:cNvSpPr txBox="1"/>
          <p:nvPr/>
        </p:nvSpPr>
        <p:spPr>
          <a:xfrm>
            <a:off x="2747700" y="4785650"/>
            <a:ext cx="3205200" cy="2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700">
                <a:latin typeface="Georgia"/>
                <a:ea typeface="Georgia"/>
                <a:cs typeface="Georgia"/>
                <a:sym typeface="Georgia"/>
              </a:rPr>
              <a:t>Fig. 1: Acquired Images</a:t>
            </a:r>
            <a:endParaRPr sz="1700">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0"/>
          <p:cNvSpPr txBox="1"/>
          <p:nvPr/>
        </p:nvSpPr>
        <p:spPr>
          <a:xfrm>
            <a:off x="0" y="0"/>
            <a:ext cx="8950800" cy="101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b="1" lang="en-GB" sz="1800">
                <a:latin typeface="Georgia"/>
                <a:ea typeface="Georgia"/>
                <a:cs typeface="Georgia"/>
                <a:sym typeface="Georgia"/>
              </a:rPr>
              <a:t>Augmentation</a:t>
            </a:r>
            <a:r>
              <a:rPr lang="en-GB" sz="1800">
                <a:latin typeface="Georgia"/>
                <a:ea typeface="Georgia"/>
                <a:cs typeface="Georgia"/>
                <a:sym typeface="Georgia"/>
              </a:rPr>
              <a:t>- Increasing the number of images by performing different augmentation techniques such as rotation, enlargement etc. on the available dataset.</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457200" rtl="0" algn="l">
              <a:spcBef>
                <a:spcPts val="0"/>
              </a:spcBef>
              <a:spcAft>
                <a:spcPts val="0"/>
              </a:spcAft>
              <a:buNone/>
            </a:pPr>
            <a:r>
              <a:t/>
            </a:r>
            <a:endParaRPr sz="1800">
              <a:latin typeface="Georgia"/>
              <a:ea typeface="Georgia"/>
              <a:cs typeface="Georgia"/>
              <a:sym typeface="Georgia"/>
            </a:endParaRPr>
          </a:p>
        </p:txBody>
      </p:sp>
      <p:sp>
        <p:nvSpPr>
          <p:cNvPr id="255" name="Google Shape;255;p30"/>
          <p:cNvSpPr txBox="1"/>
          <p:nvPr/>
        </p:nvSpPr>
        <p:spPr>
          <a:xfrm>
            <a:off x="2778100" y="1705475"/>
            <a:ext cx="5797800" cy="6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56" name="Google Shape;256;p30"/>
          <p:cNvPicPr preferRelativeResize="0"/>
          <p:nvPr/>
        </p:nvPicPr>
        <p:blipFill rotWithShape="1">
          <a:blip r:embed="rId3">
            <a:alphaModFix/>
          </a:blip>
          <a:srcRect b="7689" l="0" r="0" t="0"/>
          <a:stretch/>
        </p:blipFill>
        <p:spPr>
          <a:xfrm>
            <a:off x="2353650" y="1772375"/>
            <a:ext cx="3635700" cy="2267800"/>
          </a:xfrm>
          <a:prstGeom prst="rect">
            <a:avLst/>
          </a:prstGeom>
          <a:noFill/>
          <a:ln>
            <a:noFill/>
          </a:ln>
        </p:spPr>
      </p:pic>
      <p:sp>
        <p:nvSpPr>
          <p:cNvPr id="257" name="Google Shape;257;p30"/>
          <p:cNvSpPr txBox="1"/>
          <p:nvPr/>
        </p:nvSpPr>
        <p:spPr>
          <a:xfrm>
            <a:off x="2671500" y="4267800"/>
            <a:ext cx="3000000" cy="3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Georgia"/>
                <a:ea typeface="Georgia"/>
                <a:cs typeface="Georgia"/>
                <a:sym typeface="Georgia"/>
              </a:rPr>
              <a:t>Fig. 2: Original Image</a:t>
            </a:r>
            <a:endParaRPr sz="1800">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pic>
        <p:nvPicPr>
          <p:cNvPr id="262" name="Google Shape;262;p31"/>
          <p:cNvPicPr preferRelativeResize="0"/>
          <p:nvPr/>
        </p:nvPicPr>
        <p:blipFill rotWithShape="1">
          <a:blip r:embed="rId3">
            <a:alphaModFix/>
          </a:blip>
          <a:srcRect b="38620" l="26809" r="0" t="0"/>
          <a:stretch/>
        </p:blipFill>
        <p:spPr>
          <a:xfrm>
            <a:off x="625525" y="803675"/>
            <a:ext cx="1499525" cy="3300325"/>
          </a:xfrm>
          <a:prstGeom prst="rect">
            <a:avLst/>
          </a:prstGeom>
          <a:noFill/>
          <a:ln>
            <a:noFill/>
          </a:ln>
        </p:spPr>
      </p:pic>
      <p:pic>
        <p:nvPicPr>
          <p:cNvPr id="263" name="Google Shape;263;p31"/>
          <p:cNvPicPr preferRelativeResize="0"/>
          <p:nvPr/>
        </p:nvPicPr>
        <p:blipFill rotWithShape="1">
          <a:blip r:embed="rId4">
            <a:alphaModFix/>
          </a:blip>
          <a:srcRect b="0" l="29735" r="0" t="0"/>
          <a:stretch/>
        </p:blipFill>
        <p:spPr>
          <a:xfrm>
            <a:off x="5700175" y="944325"/>
            <a:ext cx="1439625" cy="3159675"/>
          </a:xfrm>
          <a:prstGeom prst="rect">
            <a:avLst/>
          </a:prstGeom>
          <a:noFill/>
          <a:ln>
            <a:noFill/>
          </a:ln>
        </p:spPr>
      </p:pic>
      <p:pic>
        <p:nvPicPr>
          <p:cNvPr id="264" name="Google Shape;264;p31"/>
          <p:cNvPicPr preferRelativeResize="0"/>
          <p:nvPr/>
        </p:nvPicPr>
        <p:blipFill rotWithShape="1">
          <a:blip r:embed="rId5">
            <a:alphaModFix/>
          </a:blip>
          <a:srcRect b="0" l="0" r="27113" t="0"/>
          <a:stretch/>
        </p:blipFill>
        <p:spPr>
          <a:xfrm>
            <a:off x="2457800" y="1020525"/>
            <a:ext cx="1499525" cy="3159675"/>
          </a:xfrm>
          <a:prstGeom prst="rect">
            <a:avLst/>
          </a:prstGeom>
          <a:noFill/>
          <a:ln>
            <a:noFill/>
          </a:ln>
        </p:spPr>
      </p:pic>
      <p:pic>
        <p:nvPicPr>
          <p:cNvPr id="265" name="Google Shape;265;p31"/>
          <p:cNvPicPr preferRelativeResize="0"/>
          <p:nvPr/>
        </p:nvPicPr>
        <p:blipFill rotWithShape="1">
          <a:blip r:embed="rId5">
            <a:alphaModFix/>
          </a:blip>
          <a:srcRect b="0" l="0" r="27113" t="0"/>
          <a:stretch/>
        </p:blipFill>
        <p:spPr>
          <a:xfrm rot="10800000">
            <a:off x="3908600" y="944325"/>
            <a:ext cx="1499525" cy="3159675"/>
          </a:xfrm>
          <a:prstGeom prst="rect">
            <a:avLst/>
          </a:prstGeom>
          <a:noFill/>
          <a:ln>
            <a:noFill/>
          </a:ln>
        </p:spPr>
      </p:pic>
      <p:pic>
        <p:nvPicPr>
          <p:cNvPr id="266" name="Google Shape;266;p31"/>
          <p:cNvPicPr preferRelativeResize="0"/>
          <p:nvPr/>
        </p:nvPicPr>
        <p:blipFill rotWithShape="1">
          <a:blip r:embed="rId6">
            <a:alphaModFix/>
          </a:blip>
          <a:srcRect b="0" l="0" r="0" t="1302"/>
          <a:stretch/>
        </p:blipFill>
        <p:spPr>
          <a:xfrm>
            <a:off x="7374275" y="998700"/>
            <a:ext cx="1614350" cy="3105300"/>
          </a:xfrm>
          <a:prstGeom prst="rect">
            <a:avLst/>
          </a:prstGeom>
          <a:noFill/>
          <a:ln>
            <a:noFill/>
          </a:ln>
        </p:spPr>
      </p:pic>
      <p:sp>
        <p:nvSpPr>
          <p:cNvPr id="267" name="Google Shape;267;p31"/>
          <p:cNvSpPr txBox="1"/>
          <p:nvPr/>
        </p:nvSpPr>
        <p:spPr>
          <a:xfrm>
            <a:off x="838200" y="4043800"/>
            <a:ext cx="4305300" cy="3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Georgia"/>
                <a:ea typeface="Georgia"/>
                <a:cs typeface="Georgia"/>
                <a:sym typeface="Georgia"/>
              </a:rPr>
              <a:t>(a) Shifting                             (b) Flipping   </a:t>
            </a:r>
            <a:endParaRPr sz="1600">
              <a:latin typeface="Georgia"/>
              <a:ea typeface="Georgia"/>
              <a:cs typeface="Georgia"/>
              <a:sym typeface="Georgia"/>
            </a:endParaRPr>
          </a:p>
        </p:txBody>
      </p:sp>
      <p:sp>
        <p:nvSpPr>
          <p:cNvPr id="268" name="Google Shape;268;p31"/>
          <p:cNvSpPr txBox="1"/>
          <p:nvPr/>
        </p:nvSpPr>
        <p:spPr>
          <a:xfrm>
            <a:off x="5408125" y="4027800"/>
            <a:ext cx="19254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latin typeface="Georgia"/>
                <a:ea typeface="Georgia"/>
                <a:cs typeface="Georgia"/>
                <a:sym typeface="Georgia"/>
              </a:rPr>
              <a:t>(c) Random Rotation  </a:t>
            </a:r>
            <a:r>
              <a:rPr lang="en-GB" sz="1600">
                <a:latin typeface="Georgia"/>
                <a:ea typeface="Georgia"/>
                <a:cs typeface="Georgia"/>
                <a:sym typeface="Georgia"/>
              </a:rPr>
              <a:t> </a:t>
            </a:r>
            <a:endParaRPr sz="1600">
              <a:latin typeface="Georgia"/>
              <a:ea typeface="Georgia"/>
              <a:cs typeface="Georgia"/>
              <a:sym typeface="Georgia"/>
            </a:endParaRPr>
          </a:p>
        </p:txBody>
      </p:sp>
      <p:sp>
        <p:nvSpPr>
          <p:cNvPr id="269" name="Google Shape;269;p31"/>
          <p:cNvSpPr txBox="1"/>
          <p:nvPr/>
        </p:nvSpPr>
        <p:spPr>
          <a:xfrm>
            <a:off x="7160725" y="4027800"/>
            <a:ext cx="1925400" cy="47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latin typeface="Georgia"/>
                <a:ea typeface="Georgia"/>
                <a:cs typeface="Georgia"/>
                <a:sym typeface="Georgia"/>
              </a:rPr>
              <a:t>(d) Random Brightness   </a:t>
            </a:r>
            <a:endParaRPr sz="1600">
              <a:latin typeface="Georgia"/>
              <a:ea typeface="Georgia"/>
              <a:cs typeface="Georgia"/>
              <a:sym typeface="Georgia"/>
            </a:endParaRPr>
          </a:p>
        </p:txBody>
      </p:sp>
      <p:sp>
        <p:nvSpPr>
          <p:cNvPr id="270" name="Google Shape;270;p31"/>
          <p:cNvSpPr txBox="1"/>
          <p:nvPr/>
        </p:nvSpPr>
        <p:spPr>
          <a:xfrm>
            <a:off x="3029725" y="4453375"/>
            <a:ext cx="3522900" cy="5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Georgia"/>
                <a:ea typeface="Georgia"/>
                <a:cs typeface="Georgia"/>
                <a:sym typeface="Georgia"/>
              </a:rPr>
              <a:t>Fig. 3: Augmentation Techniques</a:t>
            </a:r>
            <a:endParaRPr sz="18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Why millets?</a:t>
            </a:r>
            <a:endParaRPr>
              <a:latin typeface="Georgia"/>
              <a:ea typeface="Georgia"/>
              <a:cs typeface="Georgia"/>
              <a:sym typeface="Georgia"/>
            </a:endParaRPr>
          </a:p>
        </p:txBody>
      </p:sp>
      <p:sp>
        <p:nvSpPr>
          <p:cNvPr id="93" name="Google Shape;93;p14"/>
          <p:cNvSpPr txBox="1"/>
          <p:nvPr>
            <p:ph idx="1" type="body"/>
          </p:nvPr>
        </p:nvSpPr>
        <p:spPr>
          <a:xfrm>
            <a:off x="311700" y="1715700"/>
            <a:ext cx="8520600" cy="3081600"/>
          </a:xfrm>
          <a:prstGeom prst="rect">
            <a:avLst/>
          </a:prstGeom>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b="1">
              <a:latin typeface="Georgia"/>
              <a:ea typeface="Georgia"/>
              <a:cs typeface="Georgia"/>
              <a:sym typeface="Georgia"/>
            </a:endParaRPr>
          </a:p>
          <a:p>
            <a:pPr indent="-311150" lvl="0" marL="457200" marR="0" rtl="0" algn="l">
              <a:lnSpc>
                <a:spcPct val="115000"/>
              </a:lnSpc>
              <a:spcBef>
                <a:spcPts val="0"/>
              </a:spcBef>
              <a:spcAft>
                <a:spcPts val="0"/>
              </a:spcAft>
              <a:buSzPts val="1300"/>
              <a:buFont typeface="Arial"/>
              <a:buChar char="●"/>
            </a:pPr>
            <a:r>
              <a:rPr b="1" lang="en-GB" sz="1300">
                <a:latin typeface="Georgia"/>
                <a:ea typeface="Georgia"/>
                <a:cs typeface="Georgia"/>
                <a:sym typeface="Georgia"/>
              </a:rPr>
              <a:t>Good for the consumer</a:t>
            </a:r>
            <a:r>
              <a:rPr lang="en-GB" sz="1300">
                <a:latin typeface="Georgia"/>
                <a:ea typeface="Georgia"/>
                <a:cs typeface="Georgia"/>
                <a:sym typeface="Georgia"/>
              </a:rPr>
              <a:t>: they can help overcome some of the biggest nutritional and health problems (iron, zinc, folic acid, calcium, diabetes and more);</a:t>
            </a:r>
            <a:endParaRPr sz="1300">
              <a:latin typeface="Georgia"/>
              <a:ea typeface="Georgia"/>
              <a:cs typeface="Georgia"/>
              <a:sym typeface="Georgia"/>
            </a:endParaRPr>
          </a:p>
          <a:p>
            <a:pPr indent="0" lvl="0" marL="0" marR="0" rtl="0" algn="l">
              <a:lnSpc>
                <a:spcPct val="115000"/>
              </a:lnSpc>
              <a:spcBef>
                <a:spcPts val="0"/>
              </a:spcBef>
              <a:spcAft>
                <a:spcPts val="0"/>
              </a:spcAft>
              <a:buNone/>
            </a:pPr>
            <a:r>
              <a:t/>
            </a:r>
            <a:endParaRPr sz="1300">
              <a:latin typeface="Georgia"/>
              <a:ea typeface="Georgia"/>
              <a:cs typeface="Georgia"/>
              <a:sym typeface="Georgia"/>
            </a:endParaRPr>
          </a:p>
          <a:p>
            <a:pPr indent="-311150" lvl="0" marL="457200" marR="0" rtl="0" algn="l">
              <a:lnSpc>
                <a:spcPct val="115000"/>
              </a:lnSpc>
              <a:spcBef>
                <a:spcPts val="0"/>
              </a:spcBef>
              <a:spcAft>
                <a:spcPts val="0"/>
              </a:spcAft>
              <a:buSzPts val="1300"/>
              <a:buFont typeface="Arial"/>
              <a:buChar char="●"/>
            </a:pPr>
            <a:r>
              <a:rPr b="1" lang="en-GB" sz="1300">
                <a:latin typeface="Georgia"/>
                <a:ea typeface="Georgia"/>
                <a:cs typeface="Georgia"/>
                <a:sym typeface="Georgia"/>
              </a:rPr>
              <a:t>Good for the planet:</a:t>
            </a:r>
            <a:r>
              <a:rPr lang="en-GB" sz="1300">
                <a:latin typeface="Georgia"/>
                <a:ea typeface="Georgia"/>
                <a:cs typeface="Georgia"/>
                <a:sym typeface="Georgia"/>
              </a:rPr>
              <a:t> they have a low water footprint, are able to survive in the hottest driest climates and will be important in coping with climate change, and more;</a:t>
            </a:r>
            <a:endParaRPr sz="1300">
              <a:latin typeface="Georgia"/>
              <a:ea typeface="Georgia"/>
              <a:cs typeface="Georgia"/>
              <a:sym typeface="Georgia"/>
            </a:endParaRPr>
          </a:p>
          <a:p>
            <a:pPr indent="0" lvl="0" marL="0" marR="0" rtl="0" algn="l">
              <a:lnSpc>
                <a:spcPct val="115000"/>
              </a:lnSpc>
              <a:spcBef>
                <a:spcPts val="0"/>
              </a:spcBef>
              <a:spcAft>
                <a:spcPts val="0"/>
              </a:spcAft>
              <a:buNone/>
            </a:pPr>
            <a:r>
              <a:t/>
            </a:r>
            <a:endParaRPr sz="1300">
              <a:latin typeface="Georgia"/>
              <a:ea typeface="Georgia"/>
              <a:cs typeface="Georgia"/>
              <a:sym typeface="Georgia"/>
            </a:endParaRPr>
          </a:p>
          <a:p>
            <a:pPr indent="-298450" lvl="0" marL="457200" marR="0" rtl="0" algn="l">
              <a:lnSpc>
                <a:spcPct val="115000"/>
              </a:lnSpc>
              <a:spcBef>
                <a:spcPts val="0"/>
              </a:spcBef>
              <a:spcAft>
                <a:spcPts val="0"/>
              </a:spcAft>
              <a:buSzPts val="1100"/>
              <a:buFont typeface="Arial"/>
              <a:buChar char="●"/>
            </a:pPr>
            <a:r>
              <a:rPr b="1" lang="en-GB" sz="1300">
                <a:latin typeface="Georgia"/>
                <a:ea typeface="Georgia"/>
                <a:cs typeface="Georgia"/>
                <a:sym typeface="Georgia"/>
              </a:rPr>
              <a:t>Good for the farmer:</a:t>
            </a:r>
            <a:r>
              <a:rPr lang="en-GB" sz="1300">
                <a:latin typeface="Georgia"/>
                <a:ea typeface="Georgia"/>
                <a:cs typeface="Georgia"/>
                <a:sym typeface="Georgia"/>
              </a:rPr>
              <a:t> can increase yields up to 3 fold, have multiple uses(food, fodder, fuel), and are typically the last crop standing in times of drought being a good risk management strategy for farmer</a:t>
            </a:r>
            <a:r>
              <a:rPr lang="en-GB" sz="1100">
                <a:latin typeface="Georgia"/>
                <a:ea typeface="Georgia"/>
                <a:cs typeface="Georgia"/>
                <a:sym typeface="Georgia"/>
              </a:rPr>
              <a:t>s.</a:t>
            </a:r>
            <a:endParaRPr sz="1100">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2"/>
          <p:cNvSpPr txBox="1"/>
          <p:nvPr/>
        </p:nvSpPr>
        <p:spPr>
          <a:xfrm>
            <a:off x="0" y="281275"/>
            <a:ext cx="9144000" cy="4098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b="1" lang="en-GB" sz="1800">
                <a:latin typeface="Georgia"/>
                <a:ea typeface="Georgia"/>
                <a:cs typeface="Georgia"/>
                <a:sym typeface="Georgia"/>
              </a:rPr>
              <a:t>Model Construction</a:t>
            </a:r>
            <a:r>
              <a:rPr lang="en-GB" sz="1800">
                <a:latin typeface="Georgia"/>
                <a:ea typeface="Georgia"/>
                <a:cs typeface="Georgia"/>
                <a:sym typeface="Georgia"/>
              </a:rPr>
              <a:t>- After training the dataset on different architectures such as a simple CNN, VGG15, VGG16, AlexNet, ResNet, GoogLeNet, the best result was obtained from GoogleNet.</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t/>
            </a:r>
            <a:endParaRPr sz="1800">
              <a:latin typeface="Georgia"/>
              <a:ea typeface="Georgia"/>
              <a:cs typeface="Georgia"/>
              <a:sym typeface="Georgia"/>
            </a:endParaRPr>
          </a:p>
          <a:p>
            <a:pPr indent="0" lvl="0" marL="0" rtl="0" algn="ctr">
              <a:spcBef>
                <a:spcPts val="0"/>
              </a:spcBef>
              <a:spcAft>
                <a:spcPts val="0"/>
              </a:spcAft>
              <a:buNone/>
            </a:pPr>
            <a:r>
              <a:rPr lang="en-GB" sz="1800">
                <a:latin typeface="Georgia"/>
                <a:ea typeface="Georgia"/>
                <a:cs typeface="Georgia"/>
                <a:sym typeface="Georgia"/>
              </a:rPr>
              <a:t>Fig. 4: Block Diagram of Proposed Model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t/>
            </a:r>
            <a:endParaRPr sz="1800">
              <a:latin typeface="Georgia"/>
              <a:ea typeface="Georgia"/>
              <a:cs typeface="Georgia"/>
              <a:sym typeface="Georgia"/>
            </a:endParaRPr>
          </a:p>
        </p:txBody>
      </p:sp>
      <p:pic>
        <p:nvPicPr>
          <p:cNvPr id="276" name="Google Shape;276;p32"/>
          <p:cNvPicPr preferRelativeResize="0"/>
          <p:nvPr/>
        </p:nvPicPr>
        <p:blipFill>
          <a:blip r:embed="rId3">
            <a:alphaModFix/>
          </a:blip>
          <a:stretch>
            <a:fillRect/>
          </a:stretch>
        </p:blipFill>
        <p:spPr>
          <a:xfrm>
            <a:off x="0" y="1392607"/>
            <a:ext cx="9144001" cy="26874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3"/>
          <p:cNvSpPr txBox="1"/>
          <p:nvPr/>
        </p:nvSpPr>
        <p:spPr>
          <a:xfrm>
            <a:off x="269425" y="734875"/>
            <a:ext cx="8225100" cy="40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It is a widely used architecture for ImageNet dataset (1000 classes).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It takes as input an image of dimension </a:t>
            </a:r>
            <a:r>
              <a:rPr b="1" lang="en-GB" sz="1800">
                <a:latin typeface="Georgia"/>
                <a:ea typeface="Georgia"/>
                <a:cs typeface="Georgia"/>
                <a:sym typeface="Georgia"/>
              </a:rPr>
              <a:t>224 x 224 x 3</a:t>
            </a:r>
            <a:r>
              <a:rPr lang="en-GB" sz="1800">
                <a:latin typeface="Georgia"/>
                <a:ea typeface="Georgia"/>
                <a:cs typeface="Georgia"/>
                <a:sym typeface="Georgia"/>
              </a:rPr>
              <a:t> and returns a vector of size 1,000 with probabilities belonging to each class.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It is </a:t>
            </a:r>
            <a:r>
              <a:rPr b="1" lang="en-GB" sz="1800">
                <a:latin typeface="Georgia"/>
                <a:ea typeface="Georgia"/>
                <a:cs typeface="Georgia"/>
                <a:sym typeface="Georgia"/>
              </a:rPr>
              <a:t>22</a:t>
            </a:r>
            <a:r>
              <a:rPr lang="en-GB" sz="1800">
                <a:latin typeface="Georgia"/>
                <a:ea typeface="Georgia"/>
                <a:cs typeface="Georgia"/>
                <a:sym typeface="Georgia"/>
              </a:rPr>
              <a:t> layers deep with </a:t>
            </a:r>
            <a:r>
              <a:rPr b="1" lang="en-GB" sz="1800">
                <a:latin typeface="Georgia"/>
                <a:ea typeface="Georgia"/>
                <a:cs typeface="Georgia"/>
                <a:sym typeface="Georgia"/>
              </a:rPr>
              <a:t>9 inception modules</a:t>
            </a:r>
            <a:r>
              <a:rPr lang="en-GB" sz="1800">
                <a:latin typeface="Georgia"/>
                <a:ea typeface="Georgia"/>
                <a:cs typeface="Georgia"/>
                <a:sym typeface="Georgia"/>
              </a:rPr>
              <a:t> and 5 pooling layers.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Inception module for </a:t>
            </a:r>
            <a:r>
              <a:rPr b="1" lang="en-GB" sz="1800">
                <a:latin typeface="Georgia"/>
                <a:ea typeface="Georgia"/>
                <a:cs typeface="Georgia"/>
                <a:sym typeface="Georgia"/>
              </a:rPr>
              <a:t>dimensionality reduction </a:t>
            </a:r>
            <a:r>
              <a:rPr lang="en-GB" sz="1800">
                <a:latin typeface="Georgia"/>
                <a:ea typeface="Georgia"/>
                <a:cs typeface="Georgia"/>
                <a:sym typeface="Georgia"/>
              </a:rPr>
              <a:t>and to </a:t>
            </a:r>
            <a:r>
              <a:rPr b="1" lang="en-GB" sz="1800">
                <a:latin typeface="Georgia"/>
                <a:ea typeface="Georgia"/>
                <a:cs typeface="Georgia"/>
                <a:sym typeface="Georgia"/>
              </a:rPr>
              <a:t>avoid overfitting.</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Intermediate softmax branches are only used for training and helps combating </a:t>
            </a:r>
            <a:r>
              <a:rPr b="1" lang="en-GB" sz="1800">
                <a:latin typeface="Georgia"/>
                <a:ea typeface="Georgia"/>
                <a:cs typeface="Georgia"/>
                <a:sym typeface="Georgia"/>
              </a:rPr>
              <a:t>vanishing gradient problem</a:t>
            </a:r>
            <a:r>
              <a:rPr lang="en-GB" sz="1800">
                <a:latin typeface="Georgia"/>
                <a:ea typeface="Georgia"/>
                <a:cs typeface="Georgia"/>
                <a:sym typeface="Georgia"/>
              </a:rPr>
              <a:t>.</a:t>
            </a:r>
            <a:endParaRPr/>
          </a:p>
        </p:txBody>
      </p:sp>
      <p:sp>
        <p:nvSpPr>
          <p:cNvPr id="282" name="Google Shape;282;p33"/>
          <p:cNvSpPr txBox="1"/>
          <p:nvPr/>
        </p:nvSpPr>
        <p:spPr>
          <a:xfrm>
            <a:off x="538850" y="367375"/>
            <a:ext cx="8025300" cy="36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Georgia"/>
                <a:ea typeface="Georgia"/>
                <a:cs typeface="Georgia"/>
                <a:sym typeface="Georgia"/>
              </a:rPr>
              <a:t>GoogLeNet [6] Architecture</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4"/>
          <p:cNvSpPr txBox="1"/>
          <p:nvPr/>
        </p:nvSpPr>
        <p:spPr>
          <a:xfrm>
            <a:off x="339425" y="191475"/>
            <a:ext cx="84723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Georgia"/>
                <a:ea typeface="Georgia"/>
                <a:cs typeface="Georgia"/>
                <a:sym typeface="Georgia"/>
              </a:rPr>
              <a:t>GoogLeNet Architecture</a:t>
            </a:r>
            <a:endParaRPr b="1" sz="2100">
              <a:latin typeface="Georgia"/>
              <a:ea typeface="Georgia"/>
              <a:cs typeface="Georgia"/>
              <a:sym typeface="Georgia"/>
            </a:endParaRPr>
          </a:p>
        </p:txBody>
      </p:sp>
      <p:sp>
        <p:nvSpPr>
          <p:cNvPr id="288" name="Google Shape;288;p34"/>
          <p:cNvSpPr txBox="1"/>
          <p:nvPr/>
        </p:nvSpPr>
        <p:spPr>
          <a:xfrm>
            <a:off x="1507575" y="4117325"/>
            <a:ext cx="5890800" cy="74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Georgia"/>
                <a:ea typeface="Georgia"/>
                <a:cs typeface="Georgia"/>
                <a:sym typeface="Georgia"/>
              </a:rPr>
              <a:t>Fig. 5: GoogLeNet Architecture [6]</a:t>
            </a:r>
            <a:endParaRPr sz="1800">
              <a:latin typeface="Georgia"/>
              <a:ea typeface="Georgia"/>
              <a:cs typeface="Georgia"/>
              <a:sym typeface="Georgia"/>
            </a:endParaRPr>
          </a:p>
        </p:txBody>
      </p:sp>
      <p:pic>
        <p:nvPicPr>
          <p:cNvPr id="289" name="Google Shape;289;p34"/>
          <p:cNvPicPr preferRelativeResize="0"/>
          <p:nvPr/>
        </p:nvPicPr>
        <p:blipFill>
          <a:blip r:embed="rId3">
            <a:alphaModFix/>
          </a:blip>
          <a:stretch>
            <a:fillRect/>
          </a:stretch>
        </p:blipFill>
        <p:spPr>
          <a:xfrm>
            <a:off x="0" y="1157775"/>
            <a:ext cx="9143999" cy="2904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35"/>
          <p:cNvPicPr preferRelativeResize="0"/>
          <p:nvPr/>
        </p:nvPicPr>
        <p:blipFill>
          <a:blip r:embed="rId3">
            <a:alphaModFix/>
          </a:blip>
          <a:stretch>
            <a:fillRect/>
          </a:stretch>
        </p:blipFill>
        <p:spPr>
          <a:xfrm>
            <a:off x="1679375" y="1307675"/>
            <a:ext cx="5476875" cy="2438400"/>
          </a:xfrm>
          <a:prstGeom prst="rect">
            <a:avLst/>
          </a:prstGeom>
          <a:noFill/>
          <a:ln>
            <a:noFill/>
          </a:ln>
        </p:spPr>
      </p:pic>
      <p:sp>
        <p:nvSpPr>
          <p:cNvPr id="295" name="Google Shape;295;p35"/>
          <p:cNvSpPr txBox="1"/>
          <p:nvPr/>
        </p:nvSpPr>
        <p:spPr>
          <a:xfrm>
            <a:off x="2411400" y="4041125"/>
            <a:ext cx="4006200" cy="7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Table 2. Parameters of GoogLeNet Architecture</a:t>
            </a:r>
            <a:endParaRPr>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6"/>
          <p:cNvSpPr txBox="1"/>
          <p:nvPr/>
        </p:nvSpPr>
        <p:spPr>
          <a:xfrm>
            <a:off x="2255025" y="494075"/>
            <a:ext cx="4510200" cy="55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Georgia"/>
                <a:ea typeface="Georgia"/>
                <a:cs typeface="Georgia"/>
                <a:sym typeface="Georgia"/>
              </a:rPr>
              <a:t>Deployment</a:t>
            </a:r>
            <a:endParaRPr b="1" sz="2100">
              <a:latin typeface="Georgia"/>
              <a:ea typeface="Georgia"/>
              <a:cs typeface="Georgia"/>
              <a:sym typeface="Georgia"/>
            </a:endParaRPr>
          </a:p>
        </p:txBody>
      </p:sp>
      <p:sp>
        <p:nvSpPr>
          <p:cNvPr id="301" name="Google Shape;301;p36"/>
          <p:cNvSpPr txBox="1"/>
          <p:nvPr/>
        </p:nvSpPr>
        <p:spPr>
          <a:xfrm>
            <a:off x="305350" y="1135488"/>
            <a:ext cx="5428500" cy="3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The complete system broadly consists of two components:</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A mobile application to capture and send the image of millet.</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A server, where model is hosted, to identify the disease.</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GB">
                <a:latin typeface="Georgia"/>
                <a:ea typeface="Georgia"/>
                <a:cs typeface="Georgia"/>
                <a:sym typeface="Georgia"/>
              </a:rPr>
              <a:t>Made using </a:t>
            </a:r>
            <a:r>
              <a:rPr b="1" lang="en-GB">
                <a:latin typeface="Georgia"/>
                <a:ea typeface="Georgia"/>
                <a:cs typeface="Georgia"/>
                <a:sym typeface="Georgia"/>
              </a:rPr>
              <a:t>Flutter.</a:t>
            </a:r>
            <a:endParaRPr b="1">
              <a:latin typeface="Georgia"/>
              <a:ea typeface="Georgia"/>
              <a:cs typeface="Georgia"/>
              <a:sym typeface="Georgia"/>
            </a:endParaRPr>
          </a:p>
          <a:p>
            <a:pPr indent="-317500" lvl="0" marL="457200" rtl="0" algn="l">
              <a:spcBef>
                <a:spcPts val="0"/>
              </a:spcBef>
              <a:spcAft>
                <a:spcPts val="0"/>
              </a:spcAft>
              <a:buSzPts val="1400"/>
              <a:buFont typeface="Georgia"/>
              <a:buChar char="●"/>
            </a:pPr>
            <a:r>
              <a:rPr lang="en-GB">
                <a:latin typeface="Georgia"/>
                <a:ea typeface="Georgia"/>
                <a:cs typeface="Georgia"/>
                <a:sym typeface="Georgia"/>
              </a:rPr>
              <a:t>Provides two options- </a:t>
            </a:r>
            <a:r>
              <a:rPr i="1" lang="en-GB">
                <a:latin typeface="Georgia"/>
                <a:ea typeface="Georgia"/>
                <a:cs typeface="Georgia"/>
                <a:sym typeface="Georgia"/>
              </a:rPr>
              <a:t>capture </a:t>
            </a:r>
            <a:r>
              <a:rPr lang="en-GB">
                <a:latin typeface="Georgia"/>
                <a:ea typeface="Georgia"/>
                <a:cs typeface="Georgia"/>
                <a:sym typeface="Georgia"/>
              </a:rPr>
              <a:t>or </a:t>
            </a:r>
            <a:r>
              <a:rPr i="1" lang="en-GB">
                <a:latin typeface="Georgia"/>
                <a:ea typeface="Georgia"/>
                <a:cs typeface="Georgia"/>
                <a:sym typeface="Georgia"/>
              </a:rPr>
              <a:t>select from the gallery</a:t>
            </a:r>
            <a:r>
              <a:rPr lang="en-GB">
                <a:latin typeface="Georgia"/>
                <a:ea typeface="Georgia"/>
                <a:cs typeface="Georgia"/>
                <a:sym typeface="Georgia"/>
              </a:rPr>
              <a:t>.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302" name="Google Shape;302;p36"/>
          <p:cNvPicPr preferRelativeResize="0"/>
          <p:nvPr/>
        </p:nvPicPr>
        <p:blipFill>
          <a:blip r:embed="rId3">
            <a:alphaModFix/>
          </a:blip>
          <a:stretch>
            <a:fillRect/>
          </a:stretch>
        </p:blipFill>
        <p:spPr>
          <a:xfrm>
            <a:off x="6465525" y="557450"/>
            <a:ext cx="2275850" cy="3800598"/>
          </a:xfrm>
          <a:prstGeom prst="rect">
            <a:avLst/>
          </a:prstGeom>
          <a:noFill/>
          <a:ln>
            <a:noFill/>
          </a:ln>
        </p:spPr>
      </p:pic>
      <p:sp>
        <p:nvSpPr>
          <p:cNvPr id="303" name="Google Shape;303;p36"/>
          <p:cNvSpPr/>
          <p:nvPr/>
        </p:nvSpPr>
        <p:spPr>
          <a:xfrm>
            <a:off x="4024693" y="3325925"/>
            <a:ext cx="2183100" cy="9432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Show disease with solutions</a:t>
            </a:r>
            <a:endParaRPr>
              <a:solidFill>
                <a:srgbClr val="FFFFFF"/>
              </a:solidFill>
              <a:latin typeface="Roboto"/>
              <a:ea typeface="Roboto"/>
              <a:cs typeface="Roboto"/>
              <a:sym typeface="Roboto"/>
            </a:endParaRPr>
          </a:p>
        </p:txBody>
      </p:sp>
      <p:sp>
        <p:nvSpPr>
          <p:cNvPr id="304" name="Google Shape;304;p36"/>
          <p:cNvSpPr/>
          <p:nvPr/>
        </p:nvSpPr>
        <p:spPr>
          <a:xfrm>
            <a:off x="305350" y="3326227"/>
            <a:ext cx="2342100" cy="9432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Capture and send</a:t>
            </a:r>
            <a:endParaRPr>
              <a:solidFill>
                <a:srgbClr val="FFFFFF"/>
              </a:solidFill>
              <a:latin typeface="Roboto"/>
              <a:ea typeface="Roboto"/>
              <a:cs typeface="Roboto"/>
              <a:sym typeface="Roboto"/>
            </a:endParaRPr>
          </a:p>
        </p:txBody>
      </p:sp>
      <p:sp>
        <p:nvSpPr>
          <p:cNvPr id="305" name="Google Shape;305;p36"/>
          <p:cNvSpPr/>
          <p:nvPr/>
        </p:nvSpPr>
        <p:spPr>
          <a:xfrm>
            <a:off x="2249577" y="3325925"/>
            <a:ext cx="2183100" cy="9432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Receive response</a:t>
            </a:r>
            <a:endParaRPr>
              <a:solidFill>
                <a:srgbClr val="FFFFFF"/>
              </a:solidFill>
              <a:latin typeface="Roboto"/>
              <a:ea typeface="Roboto"/>
              <a:cs typeface="Roboto"/>
              <a:sym typeface="Roboto"/>
            </a:endParaRPr>
          </a:p>
        </p:txBody>
      </p:sp>
      <p:sp>
        <p:nvSpPr>
          <p:cNvPr id="306" name="Google Shape;306;p36"/>
          <p:cNvSpPr txBox="1"/>
          <p:nvPr/>
        </p:nvSpPr>
        <p:spPr>
          <a:xfrm>
            <a:off x="5966975" y="4586075"/>
            <a:ext cx="27744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Fig. 6:  App</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0"/>
              </a:spcBef>
              <a:spcAft>
                <a:spcPts val="0"/>
              </a:spcAft>
              <a:buNone/>
            </a:pPr>
            <a:r>
              <a:t/>
            </a:r>
            <a:endParaRPr>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7"/>
          <p:cNvSpPr txBox="1"/>
          <p:nvPr/>
        </p:nvSpPr>
        <p:spPr>
          <a:xfrm>
            <a:off x="466475" y="644475"/>
            <a:ext cx="49203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latin typeface="Lato"/>
                <a:ea typeface="Lato"/>
                <a:cs typeface="Lato"/>
                <a:sym typeface="Lato"/>
              </a:rPr>
              <a:t>Working of the server(REST API)</a:t>
            </a:r>
            <a:endParaRPr b="1" sz="1900">
              <a:latin typeface="Lato"/>
              <a:ea typeface="Lato"/>
              <a:cs typeface="Lato"/>
              <a:sym typeface="Lato"/>
            </a:endParaRPr>
          </a:p>
        </p:txBody>
      </p:sp>
      <p:grpSp>
        <p:nvGrpSpPr>
          <p:cNvPr id="312" name="Google Shape;312;p37"/>
          <p:cNvGrpSpPr/>
          <p:nvPr/>
        </p:nvGrpSpPr>
        <p:grpSpPr>
          <a:xfrm>
            <a:off x="4084101" y="1583557"/>
            <a:ext cx="2123251" cy="2906326"/>
            <a:chOff x="5632299" y="1038100"/>
            <a:chExt cx="3305700" cy="3634725"/>
          </a:xfrm>
        </p:grpSpPr>
        <p:sp>
          <p:nvSpPr>
            <p:cNvPr id="313" name="Google Shape;313;p37"/>
            <p:cNvSpPr/>
            <p:nvPr/>
          </p:nvSpPr>
          <p:spPr>
            <a:xfrm>
              <a:off x="5632299" y="1038100"/>
              <a:ext cx="3305700" cy="8208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Send response</a:t>
              </a:r>
              <a:endParaRPr>
                <a:solidFill>
                  <a:srgbClr val="FFFFFF"/>
                </a:solidFill>
                <a:latin typeface="Roboto"/>
                <a:ea typeface="Roboto"/>
                <a:cs typeface="Roboto"/>
                <a:sym typeface="Roboto"/>
              </a:endParaRPr>
            </a:p>
          </p:txBody>
        </p:sp>
        <p:sp>
          <p:nvSpPr>
            <p:cNvPr id="314" name="Google Shape;314;p37"/>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The</a:t>
              </a:r>
              <a:r>
                <a:rPr i="1" lang="en-GB" sz="1200">
                  <a:latin typeface="Roboto"/>
                  <a:ea typeface="Roboto"/>
                  <a:cs typeface="Roboto"/>
                  <a:sym typeface="Roboto"/>
                </a:rPr>
                <a:t> disease</a:t>
              </a:r>
              <a:r>
                <a:rPr lang="en-GB" sz="1200">
                  <a:latin typeface="Roboto"/>
                  <a:ea typeface="Roboto"/>
                  <a:cs typeface="Roboto"/>
                  <a:sym typeface="Roboto"/>
                </a:rPr>
                <a:t> </a:t>
              </a:r>
              <a:r>
                <a:rPr lang="en-GB" sz="1200">
                  <a:latin typeface="Roboto"/>
                  <a:ea typeface="Roboto"/>
                  <a:cs typeface="Roboto"/>
                  <a:sym typeface="Roboto"/>
                </a:rPr>
                <a:t>detected</a:t>
              </a:r>
              <a:r>
                <a:rPr lang="en-GB" sz="1200">
                  <a:latin typeface="Roboto"/>
                  <a:ea typeface="Roboto"/>
                  <a:cs typeface="Roboto"/>
                  <a:sym typeface="Roboto"/>
                </a:rPr>
                <a:t> is sent as a response back to application along with </a:t>
              </a:r>
              <a:r>
                <a:rPr i="1" lang="en-GB" sz="1200">
                  <a:latin typeface="Roboto"/>
                  <a:ea typeface="Roboto"/>
                  <a:cs typeface="Roboto"/>
                  <a:sym typeface="Roboto"/>
                </a:rPr>
                <a:t>probability of decision</a:t>
              </a:r>
              <a:r>
                <a:rPr lang="en-GB" sz="1200">
                  <a:latin typeface="Roboto"/>
                  <a:ea typeface="Roboto"/>
                  <a:cs typeface="Roboto"/>
                  <a:sym typeface="Roboto"/>
                </a:rPr>
                <a:t>.</a:t>
              </a:r>
              <a:endParaRPr sz="1200">
                <a:latin typeface="Roboto"/>
                <a:ea typeface="Roboto"/>
                <a:cs typeface="Roboto"/>
                <a:sym typeface="Roboto"/>
              </a:endParaRPr>
            </a:p>
          </p:txBody>
        </p:sp>
      </p:grpSp>
      <p:grpSp>
        <p:nvGrpSpPr>
          <p:cNvPr id="315" name="Google Shape;315;p37"/>
          <p:cNvGrpSpPr/>
          <p:nvPr/>
        </p:nvGrpSpPr>
        <p:grpSpPr>
          <a:xfrm>
            <a:off x="466475" y="1583558"/>
            <a:ext cx="2278174" cy="2906325"/>
            <a:chOff x="0" y="1038101"/>
            <a:chExt cx="3546900" cy="3634724"/>
          </a:xfrm>
        </p:grpSpPr>
        <p:sp>
          <p:nvSpPr>
            <p:cNvPr id="316" name="Google Shape;316;p37"/>
            <p:cNvSpPr/>
            <p:nvPr/>
          </p:nvSpPr>
          <p:spPr>
            <a:xfrm>
              <a:off x="0" y="1038101"/>
              <a:ext cx="3546900" cy="8208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Receive and detect millet</a:t>
              </a:r>
              <a:endParaRPr>
                <a:solidFill>
                  <a:srgbClr val="FFFFFF"/>
                </a:solidFill>
                <a:latin typeface="Roboto"/>
                <a:ea typeface="Roboto"/>
                <a:cs typeface="Roboto"/>
                <a:sym typeface="Roboto"/>
              </a:endParaRPr>
            </a:p>
          </p:txBody>
        </p:sp>
        <p:sp>
          <p:nvSpPr>
            <p:cNvPr id="317" name="Google Shape;317;p37"/>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Receive the millet image from a post request in the</a:t>
              </a:r>
              <a:r>
                <a:rPr b="1" lang="en-GB" sz="1200">
                  <a:latin typeface="Roboto"/>
                  <a:ea typeface="Roboto"/>
                  <a:cs typeface="Roboto"/>
                  <a:sym typeface="Roboto"/>
                </a:rPr>
                <a:t> Django REST API</a:t>
              </a:r>
              <a:r>
                <a:rPr lang="en-GB" sz="1200">
                  <a:latin typeface="Roboto"/>
                  <a:ea typeface="Roboto"/>
                  <a:cs typeface="Roboto"/>
                  <a:sym typeface="Roboto"/>
                </a:rPr>
                <a:t> and check if millet is present in the image or not using</a:t>
              </a:r>
              <a:r>
                <a:rPr b="1" lang="en-GB" sz="1200">
                  <a:latin typeface="Roboto"/>
                  <a:ea typeface="Roboto"/>
                  <a:cs typeface="Roboto"/>
                  <a:sym typeface="Roboto"/>
                </a:rPr>
                <a:t> ResNet model</a:t>
              </a:r>
              <a:r>
                <a:rPr lang="en-GB" sz="1200">
                  <a:latin typeface="Roboto"/>
                  <a:ea typeface="Roboto"/>
                  <a:cs typeface="Roboto"/>
                  <a:sym typeface="Roboto"/>
                </a:rPr>
                <a:t>.</a:t>
              </a:r>
              <a:endParaRPr sz="1200">
                <a:latin typeface="Roboto"/>
                <a:ea typeface="Roboto"/>
                <a:cs typeface="Roboto"/>
                <a:sym typeface="Roboto"/>
              </a:endParaRPr>
            </a:p>
          </p:txBody>
        </p:sp>
      </p:grpSp>
      <p:grpSp>
        <p:nvGrpSpPr>
          <p:cNvPr id="318" name="Google Shape;318;p37"/>
          <p:cNvGrpSpPr/>
          <p:nvPr/>
        </p:nvGrpSpPr>
        <p:grpSpPr>
          <a:xfrm>
            <a:off x="2357546" y="1583558"/>
            <a:ext cx="2123251" cy="2906325"/>
            <a:chOff x="2944217" y="1038101"/>
            <a:chExt cx="3305700" cy="3634724"/>
          </a:xfrm>
        </p:grpSpPr>
        <p:sp>
          <p:nvSpPr>
            <p:cNvPr id="319" name="Google Shape;319;p37"/>
            <p:cNvSpPr/>
            <p:nvPr/>
          </p:nvSpPr>
          <p:spPr>
            <a:xfrm>
              <a:off x="2944217" y="1038101"/>
              <a:ext cx="3305700" cy="8208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Find disease</a:t>
              </a:r>
              <a:endParaRPr>
                <a:solidFill>
                  <a:srgbClr val="FFFFFF"/>
                </a:solidFill>
                <a:latin typeface="Roboto"/>
                <a:ea typeface="Roboto"/>
                <a:cs typeface="Roboto"/>
                <a:sym typeface="Roboto"/>
              </a:endParaRPr>
            </a:p>
          </p:txBody>
        </p:sp>
        <p:sp>
          <p:nvSpPr>
            <p:cNvPr id="320" name="Google Shape;320;p37"/>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latin typeface="Roboto"/>
                  <a:ea typeface="Roboto"/>
                  <a:cs typeface="Roboto"/>
                  <a:sym typeface="Roboto"/>
                </a:rPr>
                <a:t>If millet is present in the image, then it is checked for disease using our </a:t>
              </a:r>
              <a:r>
                <a:rPr b="1" lang="en-GB" sz="1200">
                  <a:latin typeface="Roboto"/>
                  <a:ea typeface="Roboto"/>
                  <a:cs typeface="Roboto"/>
                  <a:sym typeface="Roboto"/>
                </a:rPr>
                <a:t>fine-tuned GoogLeNet model</a:t>
              </a:r>
              <a:r>
                <a:rPr lang="en-GB" sz="1200">
                  <a:latin typeface="Roboto"/>
                  <a:ea typeface="Roboto"/>
                  <a:cs typeface="Roboto"/>
                  <a:sym typeface="Roboto"/>
                </a:rPr>
                <a:t>.</a:t>
              </a:r>
              <a:endParaRPr sz="1200">
                <a:latin typeface="Roboto"/>
                <a:ea typeface="Roboto"/>
                <a:cs typeface="Roboto"/>
                <a:sym typeface="Roboto"/>
              </a:endParaRPr>
            </a:p>
          </p:txBody>
        </p:sp>
      </p:grpSp>
      <p:sp>
        <p:nvSpPr>
          <p:cNvPr id="321" name="Google Shape;321;p37"/>
          <p:cNvSpPr txBox="1"/>
          <p:nvPr/>
        </p:nvSpPr>
        <p:spPr>
          <a:xfrm>
            <a:off x="5852950" y="4490275"/>
            <a:ext cx="3002400" cy="40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Fig. 6:  Detection and Suggestions</a:t>
            </a:r>
            <a:endParaRPr>
              <a:latin typeface="Georgia"/>
              <a:ea typeface="Georgia"/>
              <a:cs typeface="Georgia"/>
              <a:sym typeface="Georgia"/>
            </a:endParaRPr>
          </a:p>
        </p:txBody>
      </p:sp>
      <p:pic>
        <p:nvPicPr>
          <p:cNvPr id="322" name="Google Shape;322;p37"/>
          <p:cNvPicPr preferRelativeResize="0"/>
          <p:nvPr/>
        </p:nvPicPr>
        <p:blipFill>
          <a:blip r:embed="rId3">
            <a:alphaModFix/>
          </a:blip>
          <a:stretch>
            <a:fillRect/>
          </a:stretch>
        </p:blipFill>
        <p:spPr>
          <a:xfrm>
            <a:off x="6292525" y="570665"/>
            <a:ext cx="2123249" cy="37746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38"/>
          <p:cNvPicPr preferRelativeResize="0"/>
          <p:nvPr/>
        </p:nvPicPr>
        <p:blipFill>
          <a:blip r:embed="rId3">
            <a:alphaModFix/>
          </a:blip>
          <a:stretch>
            <a:fillRect/>
          </a:stretch>
        </p:blipFill>
        <p:spPr>
          <a:xfrm>
            <a:off x="51050" y="1043875"/>
            <a:ext cx="8839202" cy="3055754"/>
          </a:xfrm>
          <a:prstGeom prst="rect">
            <a:avLst/>
          </a:prstGeom>
          <a:noFill/>
          <a:ln>
            <a:noFill/>
          </a:ln>
        </p:spPr>
      </p:pic>
      <p:sp>
        <p:nvSpPr>
          <p:cNvPr id="328" name="Google Shape;328;p38"/>
          <p:cNvSpPr txBox="1"/>
          <p:nvPr/>
        </p:nvSpPr>
        <p:spPr>
          <a:xfrm>
            <a:off x="988150" y="329375"/>
            <a:ext cx="7272000" cy="7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Georgia"/>
                <a:ea typeface="Georgia"/>
                <a:cs typeface="Georgia"/>
                <a:sym typeface="Georgia"/>
              </a:rPr>
              <a:t>The Current Prototype</a:t>
            </a:r>
            <a:endParaRPr b="1" sz="2100">
              <a:latin typeface="Georgia"/>
              <a:ea typeface="Georgia"/>
              <a:cs typeface="Georgia"/>
              <a:sym typeface="Georgia"/>
            </a:endParaRPr>
          </a:p>
        </p:txBody>
      </p:sp>
      <p:sp>
        <p:nvSpPr>
          <p:cNvPr id="329" name="Google Shape;329;p38"/>
          <p:cNvSpPr txBox="1"/>
          <p:nvPr/>
        </p:nvSpPr>
        <p:spPr>
          <a:xfrm>
            <a:off x="2432400" y="4421375"/>
            <a:ext cx="40794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Georgia"/>
                <a:ea typeface="Georgia"/>
                <a:cs typeface="Georgia"/>
                <a:sym typeface="Georgia"/>
              </a:rPr>
              <a:t>Fig. 8: Current Prototype</a:t>
            </a:r>
            <a:endParaRPr sz="1800">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9"/>
          <p:cNvSpPr txBox="1"/>
          <p:nvPr/>
        </p:nvSpPr>
        <p:spPr>
          <a:xfrm>
            <a:off x="506750" y="468750"/>
            <a:ext cx="8158500" cy="7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Georgia"/>
                <a:ea typeface="Georgia"/>
                <a:cs typeface="Georgia"/>
                <a:sym typeface="Georgia"/>
              </a:rPr>
              <a:t>Results</a:t>
            </a:r>
            <a:endParaRPr b="1" sz="2100">
              <a:latin typeface="Georgia"/>
              <a:ea typeface="Georgia"/>
              <a:cs typeface="Georgia"/>
              <a:sym typeface="Georgia"/>
            </a:endParaRPr>
          </a:p>
        </p:txBody>
      </p:sp>
      <p:sp>
        <p:nvSpPr>
          <p:cNvPr id="335" name="Google Shape;335;p39"/>
          <p:cNvSpPr txBox="1"/>
          <p:nvPr/>
        </p:nvSpPr>
        <p:spPr>
          <a:xfrm>
            <a:off x="582750" y="1507575"/>
            <a:ext cx="7867200" cy="28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highlight>
                <a:srgbClr val="E4E8EE"/>
              </a:highlight>
              <a:latin typeface="Georgia"/>
              <a:ea typeface="Georgia"/>
              <a:cs typeface="Georgia"/>
              <a:sym typeface="Georgia"/>
            </a:endParaRPr>
          </a:p>
        </p:txBody>
      </p:sp>
      <p:sp>
        <p:nvSpPr>
          <p:cNvPr id="336" name="Google Shape;336;p39"/>
          <p:cNvSpPr txBox="1"/>
          <p:nvPr/>
        </p:nvSpPr>
        <p:spPr>
          <a:xfrm>
            <a:off x="456075" y="1608925"/>
            <a:ext cx="8209200" cy="2787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Five-way classification accuracy - </a:t>
            </a:r>
            <a:r>
              <a:rPr b="1" lang="en-GB" sz="1800">
                <a:latin typeface="Georgia"/>
                <a:ea typeface="Georgia"/>
                <a:cs typeface="Georgia"/>
                <a:sym typeface="Georgia"/>
              </a:rPr>
              <a:t>81.4%</a:t>
            </a:r>
            <a:r>
              <a:rPr lang="en-GB" sz="1800">
                <a:latin typeface="Georgia"/>
                <a:ea typeface="Georgia"/>
                <a:cs typeface="Georgia"/>
                <a:sym typeface="Georgia"/>
              </a:rPr>
              <a:t> </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The app is able to classify between </a:t>
            </a:r>
            <a:r>
              <a:rPr b="1" lang="en-GB" sz="1800">
                <a:latin typeface="Georgia"/>
                <a:ea typeface="Georgia"/>
                <a:cs typeface="Georgia"/>
                <a:sym typeface="Georgia"/>
              </a:rPr>
              <a:t>healthy, ergot, rust, smut</a:t>
            </a:r>
            <a:r>
              <a:rPr lang="en-GB" sz="1800">
                <a:latin typeface="Georgia"/>
                <a:ea typeface="Georgia"/>
                <a:cs typeface="Georgia"/>
                <a:sym typeface="Georgia"/>
              </a:rPr>
              <a:t> and </a:t>
            </a:r>
            <a:r>
              <a:rPr b="1" lang="en-GB" sz="1800">
                <a:latin typeface="Georgia"/>
                <a:ea typeface="Georgia"/>
                <a:cs typeface="Georgia"/>
                <a:sym typeface="Georgia"/>
              </a:rPr>
              <a:t>bacterial</a:t>
            </a:r>
            <a:r>
              <a:rPr lang="en-GB" sz="1800">
                <a:latin typeface="Georgia"/>
                <a:ea typeface="Georgia"/>
                <a:cs typeface="Georgia"/>
                <a:sym typeface="Georgia"/>
              </a:rPr>
              <a:t> diseases well enough in the real-environment scenarios.</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The app also identifies if the taken picture is actually a</a:t>
            </a:r>
            <a:r>
              <a:rPr b="1" lang="en-GB" sz="1800">
                <a:latin typeface="Georgia"/>
                <a:ea typeface="Georgia"/>
                <a:cs typeface="Georgia"/>
                <a:sym typeface="Georgia"/>
              </a:rPr>
              <a:t> crop image or any other object.</a:t>
            </a:r>
            <a:endParaRPr b="1" sz="1800">
              <a:latin typeface="Georgia"/>
              <a:ea typeface="Georgia"/>
              <a:cs typeface="Georgia"/>
              <a:sym typeface="Georgia"/>
            </a:endParaRPr>
          </a:p>
          <a:p>
            <a:pPr indent="0" lvl="0" marL="0" rtl="0" algn="l">
              <a:spcBef>
                <a:spcPts val="0"/>
              </a:spcBef>
              <a:spcAft>
                <a:spcPts val="0"/>
              </a:spcAft>
              <a:buNone/>
            </a:pPr>
            <a:r>
              <a:t/>
            </a:r>
            <a:endParaRPr sz="1800">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40"/>
          <p:cNvPicPr preferRelativeResize="0"/>
          <p:nvPr/>
        </p:nvPicPr>
        <p:blipFill>
          <a:blip r:embed="rId3">
            <a:alphaModFix/>
          </a:blip>
          <a:stretch>
            <a:fillRect/>
          </a:stretch>
        </p:blipFill>
        <p:spPr>
          <a:xfrm>
            <a:off x="2014325" y="468788"/>
            <a:ext cx="4839450" cy="3293775"/>
          </a:xfrm>
          <a:prstGeom prst="rect">
            <a:avLst/>
          </a:prstGeom>
          <a:noFill/>
          <a:ln>
            <a:noFill/>
          </a:ln>
        </p:spPr>
      </p:pic>
      <p:sp>
        <p:nvSpPr>
          <p:cNvPr id="342" name="Google Shape;342;p40"/>
          <p:cNvSpPr txBox="1"/>
          <p:nvPr/>
        </p:nvSpPr>
        <p:spPr>
          <a:xfrm>
            <a:off x="1304875" y="4066650"/>
            <a:ext cx="63978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Georgia"/>
                <a:ea typeface="Georgia"/>
                <a:cs typeface="Georgia"/>
                <a:sym typeface="Georgia"/>
              </a:rPr>
              <a:t>Fig. 9: Train History of Accuracy</a:t>
            </a:r>
            <a:endParaRPr sz="1800">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41"/>
          <p:cNvPicPr preferRelativeResize="0"/>
          <p:nvPr/>
        </p:nvPicPr>
        <p:blipFill>
          <a:blip r:embed="rId3">
            <a:alphaModFix/>
          </a:blip>
          <a:stretch>
            <a:fillRect/>
          </a:stretch>
        </p:blipFill>
        <p:spPr>
          <a:xfrm>
            <a:off x="2052325" y="519425"/>
            <a:ext cx="4801450" cy="3306525"/>
          </a:xfrm>
          <a:prstGeom prst="rect">
            <a:avLst/>
          </a:prstGeom>
          <a:noFill/>
          <a:ln>
            <a:noFill/>
          </a:ln>
        </p:spPr>
      </p:pic>
      <p:sp>
        <p:nvSpPr>
          <p:cNvPr id="348" name="Google Shape;348;p41"/>
          <p:cNvSpPr txBox="1"/>
          <p:nvPr/>
        </p:nvSpPr>
        <p:spPr>
          <a:xfrm>
            <a:off x="1266875" y="4079325"/>
            <a:ext cx="6676500" cy="77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Georgia"/>
                <a:ea typeface="Georgia"/>
                <a:cs typeface="Georgia"/>
                <a:sym typeface="Georgia"/>
              </a:rPr>
              <a:t>Fig. 10: Training History of Loss</a:t>
            </a:r>
            <a:endParaRPr sz="1800">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noFill/>
      </p:bgPr>
    </p:bg>
    <p:spTree>
      <p:nvGrpSpPr>
        <p:cNvPr id="97" name="Shape 97"/>
        <p:cNvGrpSpPr/>
        <p:nvPr/>
      </p:nvGrpSpPr>
      <p:grpSpPr>
        <a:xfrm>
          <a:off x="0" y="0"/>
          <a:ext cx="0" cy="0"/>
          <a:chOff x="0" y="0"/>
          <a:chExt cx="0" cy="0"/>
        </a:xfrm>
      </p:grpSpPr>
      <p:sp>
        <p:nvSpPr>
          <p:cNvPr id="98" name="Google Shape;98;p15"/>
          <p:cNvSpPr txBox="1"/>
          <p:nvPr>
            <p:ph type="title"/>
          </p:nvPr>
        </p:nvSpPr>
        <p:spPr>
          <a:xfrm>
            <a:off x="1378500" y="-121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India- A major contributor to millets</a:t>
            </a:r>
            <a:endParaRPr>
              <a:latin typeface="Georgia"/>
              <a:ea typeface="Georgia"/>
              <a:cs typeface="Georgia"/>
              <a:sym typeface="Georgia"/>
            </a:endParaRPr>
          </a:p>
        </p:txBody>
      </p:sp>
      <p:sp>
        <p:nvSpPr>
          <p:cNvPr id="99" name="Google Shape;99;p15"/>
          <p:cNvSpPr txBox="1"/>
          <p:nvPr/>
        </p:nvSpPr>
        <p:spPr>
          <a:xfrm>
            <a:off x="1674300" y="4342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5" title="Points scored"/>
          <p:cNvPicPr preferRelativeResize="0"/>
          <p:nvPr/>
        </p:nvPicPr>
        <p:blipFill>
          <a:blip r:embed="rId3">
            <a:alphaModFix/>
          </a:blip>
          <a:stretch>
            <a:fillRect/>
          </a:stretch>
        </p:blipFill>
        <p:spPr>
          <a:xfrm>
            <a:off x="137975" y="874150"/>
            <a:ext cx="4381449" cy="2709200"/>
          </a:xfrm>
          <a:prstGeom prst="rect">
            <a:avLst/>
          </a:prstGeom>
          <a:noFill/>
          <a:ln>
            <a:noFill/>
          </a:ln>
        </p:spPr>
      </p:pic>
      <p:pic>
        <p:nvPicPr>
          <p:cNvPr id="101" name="Google Shape;101;p15" title="Points scored"/>
          <p:cNvPicPr preferRelativeResize="0"/>
          <p:nvPr/>
        </p:nvPicPr>
        <p:blipFill>
          <a:blip r:embed="rId4">
            <a:alphaModFix/>
          </a:blip>
          <a:stretch>
            <a:fillRect/>
          </a:stretch>
        </p:blipFill>
        <p:spPr>
          <a:xfrm>
            <a:off x="4708375" y="880100"/>
            <a:ext cx="4238526" cy="2620826"/>
          </a:xfrm>
          <a:prstGeom prst="rect">
            <a:avLst/>
          </a:prstGeom>
          <a:noFill/>
          <a:ln>
            <a:noFill/>
          </a:ln>
        </p:spPr>
      </p:pic>
      <p:sp>
        <p:nvSpPr>
          <p:cNvPr id="102" name="Google Shape;102;p15"/>
          <p:cNvSpPr txBox="1"/>
          <p:nvPr/>
        </p:nvSpPr>
        <p:spPr>
          <a:xfrm>
            <a:off x="1696475" y="4510900"/>
            <a:ext cx="59328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Fig. 2. Contribution of Millet Crop in World [8]</a:t>
            </a:r>
            <a:endParaRPr>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2"/>
          <p:cNvSpPr txBox="1"/>
          <p:nvPr/>
        </p:nvSpPr>
        <p:spPr>
          <a:xfrm>
            <a:off x="912150" y="506750"/>
            <a:ext cx="7157700" cy="7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Georgia"/>
                <a:ea typeface="Georgia"/>
                <a:cs typeface="Georgia"/>
                <a:sym typeface="Georgia"/>
              </a:rPr>
              <a:t>Limitations</a:t>
            </a:r>
            <a:endParaRPr b="1" sz="2100">
              <a:latin typeface="Georgia"/>
              <a:ea typeface="Georgia"/>
              <a:cs typeface="Georgia"/>
              <a:sym typeface="Georgia"/>
            </a:endParaRPr>
          </a:p>
        </p:txBody>
      </p:sp>
      <p:sp>
        <p:nvSpPr>
          <p:cNvPr id="354" name="Google Shape;354;p42"/>
          <p:cNvSpPr txBox="1"/>
          <p:nvPr/>
        </p:nvSpPr>
        <p:spPr>
          <a:xfrm>
            <a:off x="838200" y="1516850"/>
            <a:ext cx="7378800" cy="288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Since the model is integrated inside a server, it takes around 4-5 seconds to load the model and predict the result for the image.</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Since most of the downy mildew disease pictures resemble a healthy millet crop, hence it is being predicted as healthy.</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As the viral dataset is small, its corresponding accuracy is very less.</a:t>
            </a:r>
            <a:endParaRPr sz="1800">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3"/>
          <p:cNvSpPr txBox="1"/>
          <p:nvPr/>
        </p:nvSpPr>
        <p:spPr>
          <a:xfrm>
            <a:off x="1520250" y="468750"/>
            <a:ext cx="5751600" cy="7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Georgia"/>
                <a:ea typeface="Georgia"/>
                <a:cs typeface="Georgia"/>
                <a:sym typeface="Georgia"/>
              </a:rPr>
              <a:t>Conclusion</a:t>
            </a:r>
            <a:endParaRPr b="1" sz="2100">
              <a:latin typeface="Georgia"/>
              <a:ea typeface="Georgia"/>
              <a:cs typeface="Georgia"/>
              <a:sym typeface="Georgia"/>
            </a:endParaRPr>
          </a:p>
        </p:txBody>
      </p:sp>
      <p:sp>
        <p:nvSpPr>
          <p:cNvPr id="360" name="Google Shape;360;p43"/>
          <p:cNvSpPr txBox="1"/>
          <p:nvPr/>
        </p:nvSpPr>
        <p:spPr>
          <a:xfrm>
            <a:off x="889000" y="1663700"/>
            <a:ext cx="7327800" cy="304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We trained a GoogLeNet architecture from scratch using Adam and SGD optimizers alternatively for a five-way classification task.</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This trained model is deployed on Django REST API.</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The output classes are healthy, ergot, smut, rust and bacterial.</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In case a disease is detected, the app shows an screen with </a:t>
            </a:r>
            <a:r>
              <a:rPr lang="en-GB" sz="1800">
                <a:latin typeface="Georgia"/>
                <a:ea typeface="Georgia"/>
                <a:cs typeface="Georgia"/>
                <a:sym typeface="Georgia"/>
              </a:rPr>
              <a:t>remedy</a:t>
            </a:r>
            <a:r>
              <a:rPr lang="en-GB" sz="1800">
                <a:latin typeface="Georgia"/>
                <a:ea typeface="Georgia"/>
                <a:cs typeface="Georgia"/>
                <a:sym typeface="Georgia"/>
              </a:rPr>
              <a:t> else it pops up a dialog box with the corresponding message.</a:t>
            </a:r>
            <a:endParaRPr sz="1800">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4"/>
          <p:cNvSpPr txBox="1"/>
          <p:nvPr/>
        </p:nvSpPr>
        <p:spPr>
          <a:xfrm>
            <a:off x="812800" y="596900"/>
            <a:ext cx="7404000" cy="71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100">
                <a:latin typeface="Georgia"/>
                <a:ea typeface="Georgia"/>
                <a:cs typeface="Georgia"/>
                <a:sym typeface="Georgia"/>
              </a:rPr>
              <a:t>Future Work</a:t>
            </a:r>
            <a:endParaRPr b="1" sz="2100">
              <a:latin typeface="Georgia"/>
              <a:ea typeface="Georgia"/>
              <a:cs typeface="Georgia"/>
              <a:sym typeface="Georgia"/>
            </a:endParaRPr>
          </a:p>
        </p:txBody>
      </p:sp>
      <p:sp>
        <p:nvSpPr>
          <p:cNvPr id="366" name="Google Shape;366;p44"/>
          <p:cNvSpPr txBox="1"/>
          <p:nvPr/>
        </p:nvSpPr>
        <p:spPr>
          <a:xfrm>
            <a:off x="889000" y="1663700"/>
            <a:ext cx="7327800" cy="304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Collecting a large dataset by field work.</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Integrating the model inside the app so that it can be used anytime anywhere.</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Replying the user with regional voice message.</a:t>
            </a:r>
            <a:endParaRPr sz="1800">
              <a:latin typeface="Georgia"/>
              <a:ea typeface="Georgia"/>
              <a:cs typeface="Georgia"/>
              <a:sym typeface="Georgia"/>
            </a:endParaRPr>
          </a:p>
          <a:p>
            <a:pPr indent="-342900" lvl="0" marL="457200" rtl="0" algn="l">
              <a:spcBef>
                <a:spcPts val="0"/>
              </a:spcBef>
              <a:spcAft>
                <a:spcPts val="0"/>
              </a:spcAft>
              <a:buSzPts val="1800"/>
              <a:buFont typeface="Georgia"/>
              <a:buChar char="●"/>
            </a:pPr>
            <a:r>
              <a:rPr lang="en-GB" sz="1800">
                <a:latin typeface="Georgia"/>
                <a:ea typeface="Georgia"/>
                <a:cs typeface="Georgia"/>
                <a:sym typeface="Georgia"/>
              </a:rPr>
              <a:t>Further optimising the app and feeding more info about the diseases and methods of curing them so that the app suggests the best possible way to keep the crops healthy and free from any kind of infection or illness.</a:t>
            </a:r>
            <a:endParaRPr sz="1800">
              <a:latin typeface="Georgia"/>
              <a:ea typeface="Georgia"/>
              <a:cs typeface="Georgia"/>
              <a:sym typeface="Georgia"/>
            </a:endParaRPr>
          </a:p>
        </p:txBody>
      </p:sp>
      <p:sp>
        <p:nvSpPr>
          <p:cNvPr id="367" name="Google Shape;367;p44"/>
          <p:cNvSpPr txBox="1"/>
          <p:nvPr/>
        </p:nvSpPr>
        <p:spPr>
          <a:xfrm>
            <a:off x="2682250" y="2963550"/>
            <a:ext cx="57864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Google Shape;372;p45"/>
          <p:cNvPicPr preferRelativeResize="0"/>
          <p:nvPr/>
        </p:nvPicPr>
        <p:blipFill>
          <a:blip r:embed="rId3">
            <a:alphaModFix/>
          </a:blip>
          <a:stretch>
            <a:fillRect/>
          </a:stretch>
        </p:blipFill>
        <p:spPr>
          <a:xfrm>
            <a:off x="3602850" y="44350"/>
            <a:ext cx="1938300" cy="4591249"/>
          </a:xfrm>
          <a:prstGeom prst="rect">
            <a:avLst/>
          </a:prstGeom>
          <a:noFill/>
          <a:ln>
            <a:noFill/>
          </a:ln>
        </p:spPr>
      </p:pic>
      <p:sp>
        <p:nvSpPr>
          <p:cNvPr id="373" name="Google Shape;373;p45"/>
          <p:cNvSpPr txBox="1"/>
          <p:nvPr/>
        </p:nvSpPr>
        <p:spPr>
          <a:xfrm>
            <a:off x="3263900" y="4635600"/>
            <a:ext cx="28830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Fig. 10: Future Work</a:t>
            </a:r>
            <a:endParaRPr>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7" name="Shape 377"/>
        <p:cNvGrpSpPr/>
        <p:nvPr/>
      </p:nvGrpSpPr>
      <p:grpSpPr>
        <a:xfrm>
          <a:off x="0" y="0"/>
          <a:ext cx="0" cy="0"/>
          <a:chOff x="0" y="0"/>
          <a:chExt cx="0" cy="0"/>
        </a:xfrm>
      </p:grpSpPr>
      <p:sp>
        <p:nvSpPr>
          <p:cNvPr id="378" name="Google Shape;378;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Georgia"/>
                <a:ea typeface="Georgia"/>
                <a:cs typeface="Georgia"/>
                <a:sym typeface="Georgia"/>
              </a:rPr>
              <a:t>Implementation of Paper I [1]</a:t>
            </a:r>
            <a:endParaRPr>
              <a:latin typeface="Georgia"/>
              <a:ea typeface="Georgia"/>
              <a:cs typeface="Georgia"/>
              <a:sym typeface="Georgia"/>
            </a:endParaRPr>
          </a:p>
        </p:txBody>
      </p:sp>
      <p:sp>
        <p:nvSpPr>
          <p:cNvPr id="379" name="Google Shape;379;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Georgia"/>
              <a:buChar char="●"/>
            </a:pPr>
            <a:r>
              <a:rPr lang="en-GB">
                <a:latin typeface="Georgia"/>
                <a:ea typeface="Georgia"/>
                <a:cs typeface="Georgia"/>
                <a:sym typeface="Georgia"/>
              </a:rPr>
              <a:t>The implemented model uses the </a:t>
            </a:r>
            <a:r>
              <a:rPr b="1" lang="en-GB">
                <a:latin typeface="Georgia"/>
                <a:ea typeface="Georgia"/>
                <a:cs typeface="Georgia"/>
                <a:sym typeface="Georgia"/>
              </a:rPr>
              <a:t>feature extraction</a:t>
            </a:r>
            <a:r>
              <a:rPr lang="en-GB">
                <a:latin typeface="Georgia"/>
                <a:ea typeface="Georgia"/>
                <a:cs typeface="Georgia"/>
                <a:sym typeface="Georgia"/>
              </a:rPr>
              <a:t>.</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Feature extraction is the process of transforming the raw pixel values from an image, to a more meaningful and useful information that is in machine learning.</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Feature extraction is an approach of transfer learning.</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We have used a pre-trained convolutional neural network (</a:t>
            </a:r>
            <a:r>
              <a:rPr b="1" lang="en-GB">
                <a:latin typeface="Georgia"/>
                <a:ea typeface="Georgia"/>
                <a:cs typeface="Georgia"/>
                <a:sym typeface="Georgia"/>
              </a:rPr>
              <a:t>VGG16</a:t>
            </a:r>
            <a:r>
              <a:rPr lang="en-GB">
                <a:latin typeface="Georgia"/>
                <a:ea typeface="Georgia"/>
                <a:cs typeface="Georgia"/>
                <a:sym typeface="Georgia"/>
              </a:rPr>
              <a:t>) for the classification of ‘healthy’ and ‘diseased’ millet crops.</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The algorithms of deep learning require a large dataset and a long time to train those millions of parameters of deep network. Hence transfer learning is used.</a:t>
            </a:r>
            <a:endParaRPr>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3" name="Shape 383"/>
        <p:cNvGrpSpPr/>
        <p:nvPr/>
      </p:nvGrpSpPr>
      <p:grpSpPr>
        <a:xfrm>
          <a:off x="0" y="0"/>
          <a:ext cx="0" cy="0"/>
          <a:chOff x="0" y="0"/>
          <a:chExt cx="0" cy="0"/>
        </a:xfrm>
      </p:grpSpPr>
      <p:sp>
        <p:nvSpPr>
          <p:cNvPr id="384" name="Google Shape;384;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Overview of the implementation</a:t>
            </a:r>
            <a:endParaRPr>
              <a:latin typeface="Georgia"/>
              <a:ea typeface="Georgia"/>
              <a:cs typeface="Georgia"/>
              <a:sym typeface="Georgia"/>
            </a:endParaRPr>
          </a:p>
        </p:txBody>
      </p:sp>
      <p:pic>
        <p:nvPicPr>
          <p:cNvPr id="385" name="Google Shape;385;p47"/>
          <p:cNvPicPr preferRelativeResize="0"/>
          <p:nvPr/>
        </p:nvPicPr>
        <p:blipFill>
          <a:blip r:embed="rId3">
            <a:alphaModFix/>
          </a:blip>
          <a:stretch>
            <a:fillRect/>
          </a:stretch>
        </p:blipFill>
        <p:spPr>
          <a:xfrm>
            <a:off x="1016753" y="2003250"/>
            <a:ext cx="7110495" cy="2642800"/>
          </a:xfrm>
          <a:prstGeom prst="rect">
            <a:avLst/>
          </a:prstGeom>
          <a:noFill/>
          <a:ln>
            <a:noFill/>
          </a:ln>
        </p:spPr>
      </p:pic>
      <p:sp>
        <p:nvSpPr>
          <p:cNvPr id="386" name="Google Shape;386;p47"/>
          <p:cNvSpPr txBox="1"/>
          <p:nvPr/>
        </p:nvSpPr>
        <p:spPr>
          <a:xfrm>
            <a:off x="2389050" y="4667850"/>
            <a:ext cx="43659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Fig. 5. Flowchart of the implementation process [1]</a:t>
            </a:r>
            <a:endParaRPr>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Pre-trained Model used - VGG16</a:t>
            </a:r>
            <a:endParaRPr>
              <a:latin typeface="Georgia"/>
              <a:ea typeface="Georgia"/>
              <a:cs typeface="Georgia"/>
              <a:sym typeface="Georgia"/>
            </a:endParaRPr>
          </a:p>
        </p:txBody>
      </p:sp>
      <p:sp>
        <p:nvSpPr>
          <p:cNvPr id="392" name="Google Shape;392;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Georgia"/>
              <a:buChar char="●"/>
            </a:pPr>
            <a:r>
              <a:rPr lang="en-GB">
                <a:latin typeface="Georgia"/>
                <a:ea typeface="Georgia"/>
                <a:cs typeface="Georgia"/>
                <a:sym typeface="Georgia"/>
              </a:rPr>
              <a:t>The VGG16 is proposed by [6].</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It is a widely used architecture for ImageNet dataset (1000 classes).</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It takes as input an image of 224 x 224 px and returns a vector of size 1,000 with probabilities belonging to each class</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VGG16 contains </a:t>
            </a:r>
            <a:r>
              <a:rPr b="1" lang="en-GB">
                <a:latin typeface="Georgia"/>
                <a:ea typeface="Georgia"/>
                <a:cs typeface="Georgia"/>
                <a:sym typeface="Georgia"/>
              </a:rPr>
              <a:t>13 </a:t>
            </a:r>
            <a:r>
              <a:rPr lang="en-GB">
                <a:latin typeface="Georgia"/>
                <a:ea typeface="Georgia"/>
                <a:cs typeface="Georgia"/>
                <a:sym typeface="Georgia"/>
              </a:rPr>
              <a:t>convolution layers, </a:t>
            </a:r>
            <a:r>
              <a:rPr b="1" lang="en-GB">
                <a:latin typeface="Georgia"/>
                <a:ea typeface="Georgia"/>
                <a:cs typeface="Georgia"/>
                <a:sym typeface="Georgia"/>
              </a:rPr>
              <a:t>3 </a:t>
            </a:r>
            <a:r>
              <a:rPr lang="en-GB">
                <a:latin typeface="Georgia"/>
                <a:ea typeface="Georgia"/>
                <a:cs typeface="Georgia"/>
                <a:sym typeface="Georgia"/>
              </a:rPr>
              <a:t>fully connected layers and </a:t>
            </a:r>
            <a:r>
              <a:rPr b="1" lang="en-GB">
                <a:latin typeface="Georgia"/>
                <a:ea typeface="Georgia"/>
                <a:cs typeface="Georgia"/>
                <a:sym typeface="Georgia"/>
              </a:rPr>
              <a:t>5 </a:t>
            </a:r>
            <a:r>
              <a:rPr lang="en-GB">
                <a:latin typeface="Georgia"/>
                <a:ea typeface="Georgia"/>
                <a:cs typeface="Georgia"/>
                <a:sym typeface="Georgia"/>
              </a:rPr>
              <a:t>pooling layers (as shown in Fig. 6).</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The convolution layers are used for feature extraction.</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Multiple kernels of dimension 3 x 3 with 1px as a stride are used.</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b="1" lang="en-GB">
                <a:latin typeface="Georgia"/>
                <a:ea typeface="Georgia"/>
                <a:cs typeface="Georgia"/>
                <a:sym typeface="Georgia"/>
              </a:rPr>
              <a:t>ReLU</a:t>
            </a:r>
            <a:r>
              <a:rPr lang="en-GB">
                <a:latin typeface="Georgia"/>
                <a:ea typeface="Georgia"/>
                <a:cs typeface="Georgia"/>
                <a:sym typeface="Georgia"/>
              </a:rPr>
              <a:t> is applied as an activation function.</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b="1" lang="en-GB">
                <a:latin typeface="Georgia"/>
                <a:ea typeface="Georgia"/>
                <a:cs typeface="Georgia"/>
                <a:sym typeface="Georgia"/>
              </a:rPr>
              <a:t>Softmax activation</a:t>
            </a:r>
            <a:r>
              <a:rPr lang="en-GB">
                <a:latin typeface="Georgia"/>
                <a:ea typeface="Georgia"/>
                <a:cs typeface="Georgia"/>
                <a:sym typeface="Georgia"/>
              </a:rPr>
              <a:t> is used in the last layer for probability distribution of the classes.</a:t>
            </a:r>
            <a:endParaRPr>
              <a:latin typeface="Georgia"/>
              <a:ea typeface="Georgia"/>
              <a:cs typeface="Georgia"/>
              <a:sym typeface="Georg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6" name="Shape 396"/>
        <p:cNvGrpSpPr/>
        <p:nvPr/>
      </p:nvGrpSpPr>
      <p:grpSpPr>
        <a:xfrm>
          <a:off x="0" y="0"/>
          <a:ext cx="0" cy="0"/>
          <a:chOff x="0" y="0"/>
          <a:chExt cx="0" cy="0"/>
        </a:xfrm>
      </p:grpSpPr>
      <p:sp>
        <p:nvSpPr>
          <p:cNvPr id="397" name="Google Shape;397;p49"/>
          <p:cNvSpPr txBox="1"/>
          <p:nvPr>
            <p:ph type="title"/>
          </p:nvPr>
        </p:nvSpPr>
        <p:spPr>
          <a:xfrm>
            <a:off x="729450" y="1135425"/>
            <a:ext cx="7688700" cy="4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VGG16 Architecture</a:t>
            </a:r>
            <a:endParaRPr>
              <a:latin typeface="Georgia"/>
              <a:ea typeface="Georgia"/>
              <a:cs typeface="Georgia"/>
              <a:sym typeface="Georgia"/>
            </a:endParaRPr>
          </a:p>
        </p:txBody>
      </p:sp>
      <p:sp>
        <p:nvSpPr>
          <p:cNvPr id="398" name="Google Shape;398;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9" name="Google Shape;399;p49"/>
          <p:cNvPicPr preferRelativeResize="0"/>
          <p:nvPr/>
        </p:nvPicPr>
        <p:blipFill>
          <a:blip r:embed="rId3">
            <a:alphaModFix/>
          </a:blip>
          <a:stretch>
            <a:fillRect/>
          </a:stretch>
        </p:blipFill>
        <p:spPr>
          <a:xfrm>
            <a:off x="729450" y="1780700"/>
            <a:ext cx="7542325" cy="2755950"/>
          </a:xfrm>
          <a:prstGeom prst="rect">
            <a:avLst/>
          </a:prstGeom>
          <a:noFill/>
          <a:ln>
            <a:noFill/>
          </a:ln>
        </p:spPr>
      </p:pic>
      <p:sp>
        <p:nvSpPr>
          <p:cNvPr id="400" name="Google Shape;400;p49"/>
          <p:cNvSpPr txBox="1"/>
          <p:nvPr/>
        </p:nvSpPr>
        <p:spPr>
          <a:xfrm>
            <a:off x="3394925" y="4739125"/>
            <a:ext cx="28065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Fig. 6. VGG16 Architecture [6]</a:t>
            </a:r>
            <a:endParaRPr>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4" name="Shape 404"/>
        <p:cNvGrpSpPr/>
        <p:nvPr/>
      </p:nvGrpSpPr>
      <p:grpSpPr>
        <a:xfrm>
          <a:off x="0" y="0"/>
          <a:ext cx="0" cy="0"/>
          <a:chOff x="0" y="0"/>
          <a:chExt cx="0" cy="0"/>
        </a:xfrm>
      </p:grpSpPr>
      <p:sp>
        <p:nvSpPr>
          <p:cNvPr id="405" name="Google Shape;405;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Transfer Learning</a:t>
            </a:r>
            <a:endParaRPr>
              <a:latin typeface="Georgia"/>
              <a:ea typeface="Georgia"/>
              <a:cs typeface="Georgia"/>
              <a:sym typeface="Georgia"/>
            </a:endParaRPr>
          </a:p>
        </p:txBody>
      </p:sp>
      <p:sp>
        <p:nvSpPr>
          <p:cNvPr id="406" name="Google Shape;406;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Georgia"/>
              <a:buChar char="●"/>
            </a:pPr>
            <a:r>
              <a:rPr lang="en-GB">
                <a:latin typeface="Georgia"/>
                <a:ea typeface="Georgia"/>
                <a:cs typeface="Georgia"/>
                <a:sym typeface="Georgia"/>
              </a:rPr>
              <a:t>D</a:t>
            </a:r>
            <a:r>
              <a:rPr lang="en-GB">
                <a:latin typeface="Georgia"/>
                <a:ea typeface="Georgia"/>
                <a:cs typeface="Georgia"/>
                <a:sym typeface="Georgia"/>
              </a:rPr>
              <a:t>eep CNNs have millions of parameters and training them from scratch often requires large amounts of computing resources.</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Transfer learning [7] shortcuts much of this as it makes use of the knowledge gained while solving one problem and applying it to a different but related problem. </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The new dataset helps to fine tune the pre-trained VGG16 to transfer the knowledge.</a:t>
            </a:r>
            <a:endParaRPr>
              <a:latin typeface="Georgia"/>
              <a:ea typeface="Georgia"/>
              <a:cs typeface="Georgia"/>
              <a:sym typeface="Georgia"/>
            </a:endParaRPr>
          </a:p>
          <a:p>
            <a:pPr indent="-311150" lvl="0" marL="457200" rtl="0" algn="l">
              <a:spcBef>
                <a:spcPts val="0"/>
              </a:spcBef>
              <a:spcAft>
                <a:spcPts val="0"/>
              </a:spcAft>
              <a:buSzPts val="1300"/>
              <a:buFont typeface="Georgia"/>
              <a:buChar char="●"/>
            </a:pPr>
            <a:r>
              <a:rPr lang="en-GB">
                <a:latin typeface="Georgia"/>
                <a:ea typeface="Georgia"/>
                <a:cs typeface="Georgia"/>
                <a:sym typeface="Georgia"/>
              </a:rPr>
              <a:t>Transfer learning is beneficial when new dataset is smaller than the original dataset used to train the pre-trained model.</a:t>
            </a:r>
            <a:endParaRPr>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0" name="Shape 410"/>
        <p:cNvGrpSpPr/>
        <p:nvPr/>
      </p:nvGrpSpPr>
      <p:grpSpPr>
        <a:xfrm>
          <a:off x="0" y="0"/>
          <a:ext cx="0" cy="0"/>
          <a:chOff x="0" y="0"/>
          <a:chExt cx="0" cy="0"/>
        </a:xfrm>
      </p:grpSpPr>
      <p:sp>
        <p:nvSpPr>
          <p:cNvPr id="411" name="Google Shape;411;p51"/>
          <p:cNvSpPr txBox="1"/>
          <p:nvPr>
            <p:ph type="title"/>
          </p:nvPr>
        </p:nvSpPr>
        <p:spPr>
          <a:xfrm flipH="1">
            <a:off x="727650" y="1374525"/>
            <a:ext cx="7688700" cy="3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Transfer Learning</a:t>
            </a:r>
            <a:endParaRPr>
              <a:latin typeface="Georgia"/>
              <a:ea typeface="Georgia"/>
              <a:cs typeface="Georgia"/>
              <a:sym typeface="Georgia"/>
            </a:endParaRPr>
          </a:p>
        </p:txBody>
      </p:sp>
      <p:pic>
        <p:nvPicPr>
          <p:cNvPr id="412" name="Google Shape;412;p51"/>
          <p:cNvPicPr preferRelativeResize="0"/>
          <p:nvPr/>
        </p:nvPicPr>
        <p:blipFill>
          <a:blip r:embed="rId3">
            <a:alphaModFix/>
          </a:blip>
          <a:stretch>
            <a:fillRect/>
          </a:stretch>
        </p:blipFill>
        <p:spPr>
          <a:xfrm>
            <a:off x="1863837" y="2024800"/>
            <a:ext cx="5416325" cy="2594825"/>
          </a:xfrm>
          <a:prstGeom prst="rect">
            <a:avLst/>
          </a:prstGeom>
          <a:noFill/>
          <a:ln>
            <a:noFill/>
          </a:ln>
        </p:spPr>
      </p:pic>
      <p:sp>
        <p:nvSpPr>
          <p:cNvPr id="413" name="Google Shape;413;p51"/>
          <p:cNvSpPr txBox="1"/>
          <p:nvPr/>
        </p:nvSpPr>
        <p:spPr>
          <a:xfrm>
            <a:off x="2919000" y="4728400"/>
            <a:ext cx="3875400" cy="2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Fig. 7. Transfer Learning Block Diagram [1]</a:t>
            </a:r>
            <a:endParaRPr>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0"/>
            <a:ext cx="7688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Types of Millets</a:t>
            </a:r>
            <a:endParaRPr>
              <a:latin typeface="Georgia"/>
              <a:ea typeface="Georgia"/>
              <a:cs typeface="Georgia"/>
              <a:sym typeface="Georgia"/>
            </a:endParaRPr>
          </a:p>
        </p:txBody>
      </p:sp>
      <p:sp>
        <p:nvSpPr>
          <p:cNvPr id="108" name="Google Shape;108;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16"/>
          <p:cNvPicPr preferRelativeResize="0"/>
          <p:nvPr/>
        </p:nvPicPr>
        <p:blipFill>
          <a:blip r:embed="rId3">
            <a:alphaModFix/>
          </a:blip>
          <a:stretch>
            <a:fillRect/>
          </a:stretch>
        </p:blipFill>
        <p:spPr>
          <a:xfrm>
            <a:off x="480050" y="681250"/>
            <a:ext cx="7938100" cy="3898575"/>
          </a:xfrm>
          <a:prstGeom prst="rect">
            <a:avLst/>
          </a:prstGeom>
          <a:noFill/>
          <a:ln>
            <a:noFill/>
          </a:ln>
        </p:spPr>
      </p:pic>
      <p:sp>
        <p:nvSpPr>
          <p:cNvPr id="110" name="Google Shape;110;p16"/>
          <p:cNvSpPr txBox="1"/>
          <p:nvPr/>
        </p:nvSpPr>
        <p:spPr>
          <a:xfrm>
            <a:off x="1696475" y="4510900"/>
            <a:ext cx="59328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Fig. 3. Types of Millets</a:t>
            </a:r>
            <a:endParaRPr>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7" name="Shape 417"/>
        <p:cNvGrpSpPr/>
        <p:nvPr/>
      </p:nvGrpSpPr>
      <p:grpSpPr>
        <a:xfrm>
          <a:off x="0" y="0"/>
          <a:ext cx="0" cy="0"/>
          <a:chOff x="0" y="0"/>
          <a:chExt cx="0" cy="0"/>
        </a:xfrm>
      </p:grpSpPr>
      <p:sp>
        <p:nvSpPr>
          <p:cNvPr id="418" name="Google Shape;418;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Approach for feature extraction</a:t>
            </a:r>
            <a:endParaRPr>
              <a:latin typeface="Georgia"/>
              <a:ea typeface="Georgia"/>
              <a:cs typeface="Georgia"/>
              <a:sym typeface="Georgia"/>
            </a:endParaRPr>
          </a:p>
        </p:txBody>
      </p:sp>
      <p:pic>
        <p:nvPicPr>
          <p:cNvPr id="419" name="Google Shape;419;p52"/>
          <p:cNvPicPr preferRelativeResize="0"/>
          <p:nvPr/>
        </p:nvPicPr>
        <p:blipFill>
          <a:blip r:embed="rId3">
            <a:alphaModFix/>
          </a:blip>
          <a:stretch>
            <a:fillRect/>
          </a:stretch>
        </p:blipFill>
        <p:spPr>
          <a:xfrm>
            <a:off x="1290950" y="2006250"/>
            <a:ext cx="6562100" cy="2594500"/>
          </a:xfrm>
          <a:prstGeom prst="rect">
            <a:avLst/>
          </a:prstGeom>
          <a:noFill/>
          <a:ln>
            <a:noFill/>
          </a:ln>
        </p:spPr>
      </p:pic>
      <p:sp>
        <p:nvSpPr>
          <p:cNvPr id="420" name="Google Shape;420;p52"/>
          <p:cNvSpPr txBox="1"/>
          <p:nvPr/>
        </p:nvSpPr>
        <p:spPr>
          <a:xfrm>
            <a:off x="2463875" y="4667850"/>
            <a:ext cx="41592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   Fig. 8. Block Diagram for Feature Extraction [1]</a:t>
            </a:r>
            <a:endParaRPr>
              <a:latin typeface="Georgia"/>
              <a:ea typeface="Georgia"/>
              <a:cs typeface="Georgia"/>
              <a:sym typeface="Georgia"/>
            </a:endParaRPr>
          </a:p>
        </p:txBody>
      </p:sp>
      <p:pic>
        <p:nvPicPr>
          <p:cNvPr id="421" name="Google Shape;421;p52"/>
          <p:cNvPicPr preferRelativeResize="0"/>
          <p:nvPr/>
        </p:nvPicPr>
        <p:blipFill>
          <a:blip r:embed="rId4">
            <a:alphaModFix/>
          </a:blip>
          <a:stretch>
            <a:fillRect/>
          </a:stretch>
        </p:blipFill>
        <p:spPr>
          <a:xfrm>
            <a:off x="7063975" y="3646650"/>
            <a:ext cx="1394675" cy="45727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5" name="Shape 425"/>
        <p:cNvGrpSpPr/>
        <p:nvPr/>
      </p:nvGrpSpPr>
      <p:grpSpPr>
        <a:xfrm>
          <a:off x="0" y="0"/>
          <a:ext cx="0" cy="0"/>
          <a:chOff x="0" y="0"/>
          <a:chExt cx="0" cy="0"/>
        </a:xfrm>
      </p:grpSpPr>
      <p:sp>
        <p:nvSpPr>
          <p:cNvPr id="426" name="Google Shape;426;p53"/>
          <p:cNvSpPr txBox="1"/>
          <p:nvPr>
            <p:ph type="title"/>
          </p:nvPr>
        </p:nvSpPr>
        <p:spPr>
          <a:xfrm>
            <a:off x="730800" y="116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Model Parameters</a:t>
            </a:r>
            <a:endParaRPr>
              <a:latin typeface="Georgia"/>
              <a:ea typeface="Georgia"/>
              <a:cs typeface="Georgia"/>
              <a:sym typeface="Georgia"/>
            </a:endParaRPr>
          </a:p>
        </p:txBody>
      </p:sp>
      <p:graphicFrame>
        <p:nvGraphicFramePr>
          <p:cNvPr id="427" name="Google Shape;427;p53"/>
          <p:cNvGraphicFramePr/>
          <p:nvPr/>
        </p:nvGraphicFramePr>
        <p:xfrm>
          <a:off x="1598550" y="2164100"/>
          <a:ext cx="3000000" cy="3000000"/>
        </p:xfrm>
        <a:graphic>
          <a:graphicData uri="http://schemas.openxmlformats.org/drawingml/2006/table">
            <a:tbl>
              <a:tblPr>
                <a:noFill/>
                <a:tableStyleId>{B8F36A2D-790E-4047-A0EA-7698E73E550F}</a:tableStyleId>
              </a:tblPr>
              <a:tblGrid>
                <a:gridCol w="2974800"/>
                <a:gridCol w="3619500"/>
              </a:tblGrid>
              <a:tr h="383125">
                <a:tc>
                  <a:txBody>
                    <a:bodyPr/>
                    <a:lstStyle/>
                    <a:p>
                      <a:pPr indent="0" lvl="0" marL="0" rtl="0" algn="l">
                        <a:spcBef>
                          <a:spcPts val="0"/>
                        </a:spcBef>
                        <a:spcAft>
                          <a:spcPts val="0"/>
                        </a:spcAft>
                        <a:buNone/>
                      </a:pPr>
                      <a:r>
                        <a:rPr lang="en-GB">
                          <a:latin typeface="Georgia"/>
                          <a:ea typeface="Georgia"/>
                          <a:cs typeface="Georgia"/>
                          <a:sym typeface="Georgia"/>
                        </a:rPr>
                        <a:t>Optimizer</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Stochastic Gradient Descent (SGD) </a:t>
                      </a:r>
                      <a:endParaRPr>
                        <a:latin typeface="Georgia"/>
                        <a:ea typeface="Georgia"/>
                        <a:cs typeface="Georgia"/>
                        <a:sym typeface="Georgia"/>
                      </a:endParaRPr>
                    </a:p>
                  </a:txBody>
                  <a:tcPr marT="91425" marB="91425" marR="91425" marL="91425"/>
                </a:tc>
              </a:tr>
              <a:tr h="301800">
                <a:tc>
                  <a:txBody>
                    <a:bodyPr/>
                    <a:lstStyle/>
                    <a:p>
                      <a:pPr indent="0" lvl="0" marL="0" rtl="0" algn="l">
                        <a:spcBef>
                          <a:spcPts val="0"/>
                        </a:spcBef>
                        <a:spcAft>
                          <a:spcPts val="0"/>
                        </a:spcAft>
                        <a:buNone/>
                      </a:pPr>
                      <a:r>
                        <a:rPr lang="en-GB">
                          <a:latin typeface="Georgia"/>
                          <a:ea typeface="Georgia"/>
                          <a:cs typeface="Georgia"/>
                          <a:sym typeface="Georgia"/>
                        </a:rPr>
                        <a:t>Loss</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Binary Cross Entropy</a:t>
                      </a:r>
                      <a:endParaRPr>
                        <a:latin typeface="Georgia"/>
                        <a:ea typeface="Georgia"/>
                        <a:cs typeface="Georgia"/>
                        <a:sym typeface="Georgia"/>
                      </a:endParaRPr>
                    </a:p>
                  </a:txBody>
                  <a:tcPr marT="91425" marB="91425" marR="91425" marL="91425"/>
                </a:tc>
              </a:tr>
            </a:tbl>
          </a:graphicData>
        </a:graphic>
      </p:graphicFrame>
      <p:sp>
        <p:nvSpPr>
          <p:cNvPr id="428" name="Google Shape;428;p53"/>
          <p:cNvSpPr/>
          <p:nvPr/>
        </p:nvSpPr>
        <p:spPr>
          <a:xfrm>
            <a:off x="1598550" y="1781175"/>
            <a:ext cx="6594300" cy="39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Georgia"/>
                <a:ea typeface="Georgia"/>
                <a:cs typeface="Georgia"/>
                <a:sym typeface="Georgia"/>
              </a:rPr>
              <a:t>Model Parameters</a:t>
            </a:r>
            <a:endParaRPr b="1">
              <a:latin typeface="Georgia"/>
              <a:ea typeface="Georgia"/>
              <a:cs typeface="Georgia"/>
              <a:sym typeface="Georgia"/>
            </a:endParaRPr>
          </a:p>
        </p:txBody>
      </p:sp>
      <p:graphicFrame>
        <p:nvGraphicFramePr>
          <p:cNvPr id="429" name="Google Shape;429;p53"/>
          <p:cNvGraphicFramePr/>
          <p:nvPr/>
        </p:nvGraphicFramePr>
        <p:xfrm>
          <a:off x="1600463" y="3282250"/>
          <a:ext cx="3000000" cy="3000000"/>
        </p:xfrm>
        <a:graphic>
          <a:graphicData uri="http://schemas.openxmlformats.org/drawingml/2006/table">
            <a:tbl>
              <a:tblPr>
                <a:noFill/>
                <a:tableStyleId>{B8F36A2D-790E-4047-A0EA-7698E73E550F}</a:tableStyleId>
              </a:tblPr>
              <a:tblGrid>
                <a:gridCol w="2974725"/>
                <a:gridCol w="3619500"/>
              </a:tblGrid>
              <a:tr h="251725">
                <a:tc>
                  <a:txBody>
                    <a:bodyPr/>
                    <a:lstStyle/>
                    <a:p>
                      <a:pPr indent="0" lvl="0" marL="0" rtl="0" algn="l">
                        <a:spcBef>
                          <a:spcPts val="0"/>
                        </a:spcBef>
                        <a:spcAft>
                          <a:spcPts val="0"/>
                        </a:spcAft>
                        <a:buNone/>
                      </a:pPr>
                      <a:r>
                        <a:rPr lang="en-GB">
                          <a:latin typeface="Georgia"/>
                          <a:ea typeface="Georgia"/>
                          <a:cs typeface="Georgia"/>
                          <a:sym typeface="Georgia"/>
                        </a:rPr>
                        <a:t>Batch Size</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5</a:t>
                      </a:r>
                      <a:endParaRPr>
                        <a:latin typeface="Georgia"/>
                        <a:ea typeface="Georgia"/>
                        <a:cs typeface="Georgia"/>
                        <a:sym typeface="Georgia"/>
                      </a:endParaRPr>
                    </a:p>
                  </a:txBody>
                  <a:tcPr marT="91425" marB="91425" marR="91425" marL="91425"/>
                </a:tc>
              </a:tr>
              <a:tr h="453025">
                <a:tc>
                  <a:txBody>
                    <a:bodyPr/>
                    <a:lstStyle/>
                    <a:p>
                      <a:pPr indent="0" lvl="0" marL="0" rtl="0" algn="l">
                        <a:spcBef>
                          <a:spcPts val="0"/>
                        </a:spcBef>
                        <a:spcAft>
                          <a:spcPts val="0"/>
                        </a:spcAft>
                        <a:buNone/>
                      </a:pPr>
                      <a:r>
                        <a:rPr lang="en-GB">
                          <a:latin typeface="Georgia"/>
                          <a:ea typeface="Georgia"/>
                          <a:cs typeface="Georgia"/>
                          <a:sym typeface="Georgia"/>
                        </a:rPr>
                        <a:t>Learning Rate</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0.</a:t>
                      </a:r>
                      <a:r>
                        <a:rPr lang="en-GB">
                          <a:latin typeface="Georgia"/>
                          <a:ea typeface="Georgia"/>
                          <a:cs typeface="Georgia"/>
                          <a:sym typeface="Georgia"/>
                        </a:rPr>
                        <a:t>0001</a:t>
                      </a:r>
                      <a:endParaRPr>
                        <a:latin typeface="Georgia"/>
                        <a:ea typeface="Georgia"/>
                        <a:cs typeface="Georgia"/>
                        <a:sym typeface="Georgia"/>
                      </a:endParaRPr>
                    </a:p>
                  </a:txBody>
                  <a:tcPr marT="91425" marB="91425" marR="91425" marL="91425"/>
                </a:tc>
              </a:tr>
              <a:tr h="453025">
                <a:tc>
                  <a:txBody>
                    <a:bodyPr/>
                    <a:lstStyle/>
                    <a:p>
                      <a:pPr indent="0" lvl="0" marL="0" rtl="0" algn="l">
                        <a:spcBef>
                          <a:spcPts val="0"/>
                        </a:spcBef>
                        <a:spcAft>
                          <a:spcPts val="0"/>
                        </a:spcAft>
                        <a:buNone/>
                      </a:pPr>
                      <a:r>
                        <a:rPr lang="en-GB">
                          <a:latin typeface="Georgia"/>
                          <a:ea typeface="Georgia"/>
                          <a:cs typeface="Georgia"/>
                          <a:sym typeface="Georgia"/>
                        </a:rPr>
                        <a:t>Epochs</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20</a:t>
                      </a:r>
                      <a:endParaRPr>
                        <a:latin typeface="Georgia"/>
                        <a:ea typeface="Georgia"/>
                        <a:cs typeface="Georgia"/>
                        <a:sym typeface="Georgia"/>
                      </a:endParaRPr>
                    </a:p>
                  </a:txBody>
                  <a:tcPr marT="91425" marB="91425" marR="91425" marL="91425"/>
                </a:tc>
              </a:tr>
            </a:tbl>
          </a:graphicData>
        </a:graphic>
      </p:graphicFrame>
      <p:sp>
        <p:nvSpPr>
          <p:cNvPr id="430" name="Google Shape;430;p53"/>
          <p:cNvSpPr/>
          <p:nvPr/>
        </p:nvSpPr>
        <p:spPr>
          <a:xfrm>
            <a:off x="1600425" y="2917875"/>
            <a:ext cx="6594300" cy="39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latin typeface="Georgia"/>
                <a:ea typeface="Georgia"/>
                <a:cs typeface="Georgia"/>
                <a:sym typeface="Georgia"/>
              </a:rPr>
              <a:t>Training </a:t>
            </a:r>
            <a:r>
              <a:rPr b="1" lang="en-GB">
                <a:latin typeface="Georgia"/>
                <a:ea typeface="Georgia"/>
                <a:cs typeface="Georgia"/>
                <a:sym typeface="Georgia"/>
              </a:rPr>
              <a:t>Parameters</a:t>
            </a:r>
            <a:endParaRPr b="1">
              <a:latin typeface="Georgia"/>
              <a:ea typeface="Georgia"/>
              <a:cs typeface="Georgia"/>
              <a:sym typeface="Georgia"/>
            </a:endParaRPr>
          </a:p>
        </p:txBody>
      </p:sp>
      <p:sp>
        <p:nvSpPr>
          <p:cNvPr id="431" name="Google Shape;431;p53"/>
          <p:cNvSpPr txBox="1"/>
          <p:nvPr/>
        </p:nvSpPr>
        <p:spPr>
          <a:xfrm>
            <a:off x="2672200" y="4685550"/>
            <a:ext cx="4159200" cy="3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Georgia"/>
                <a:ea typeface="Georgia"/>
                <a:cs typeface="Georgia"/>
                <a:sym typeface="Georgia"/>
              </a:rPr>
              <a:t>Table 2. Literature Survey</a:t>
            </a:r>
            <a:endParaRPr sz="1200">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5" name="Shape 435"/>
        <p:cNvGrpSpPr/>
        <p:nvPr/>
      </p:nvGrpSpPr>
      <p:grpSpPr>
        <a:xfrm>
          <a:off x="0" y="0"/>
          <a:ext cx="0" cy="0"/>
          <a:chOff x="0" y="0"/>
          <a:chExt cx="0" cy="0"/>
        </a:xfrm>
      </p:grpSpPr>
      <p:sp>
        <p:nvSpPr>
          <p:cNvPr id="436" name="Google Shape;436;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Model Evaluation</a:t>
            </a:r>
            <a:endParaRPr>
              <a:latin typeface="Georgia"/>
              <a:ea typeface="Georgia"/>
              <a:cs typeface="Georgia"/>
              <a:sym typeface="Georgia"/>
            </a:endParaRPr>
          </a:p>
        </p:txBody>
      </p:sp>
      <p:graphicFrame>
        <p:nvGraphicFramePr>
          <p:cNvPr id="437" name="Google Shape;437;p54"/>
          <p:cNvGraphicFramePr/>
          <p:nvPr/>
        </p:nvGraphicFramePr>
        <p:xfrm>
          <a:off x="952500" y="2114550"/>
          <a:ext cx="3000000" cy="3000000"/>
        </p:xfrm>
        <a:graphic>
          <a:graphicData uri="http://schemas.openxmlformats.org/drawingml/2006/table">
            <a:tbl>
              <a:tblPr>
                <a:noFill/>
                <a:tableStyleId>{B8F36A2D-790E-4047-A0EA-7698E73E550F}</a:tableStyleId>
              </a:tblPr>
              <a:tblGrid>
                <a:gridCol w="1809750"/>
                <a:gridCol w="1809750"/>
                <a:gridCol w="1809750"/>
                <a:gridCol w="1809750"/>
              </a:tblGrid>
              <a:tr h="381000">
                <a:tc>
                  <a:txBody>
                    <a:bodyPr/>
                    <a:lstStyle/>
                    <a:p>
                      <a:pPr indent="0" lvl="0" marL="0" rtl="0" algn="l">
                        <a:spcBef>
                          <a:spcPts val="0"/>
                        </a:spcBef>
                        <a:spcAft>
                          <a:spcPts val="0"/>
                        </a:spcAft>
                        <a:buNone/>
                      </a:pPr>
                      <a:r>
                        <a:rPr b="1" lang="en-GB">
                          <a:latin typeface="Georgia"/>
                          <a:ea typeface="Georgia"/>
                          <a:cs typeface="Georgia"/>
                          <a:sym typeface="Georgia"/>
                        </a:rPr>
                        <a:t>True/Predicted</a:t>
                      </a:r>
                      <a:endParaRPr b="1">
                        <a:latin typeface="Georgia"/>
                        <a:ea typeface="Georgia"/>
                        <a:cs typeface="Georgia"/>
                        <a:sym typeface="Georgia"/>
                      </a:endParaRPr>
                    </a:p>
                  </a:txBody>
                  <a:tcPr marT="91425" marB="91425" marR="91425" marL="91425">
                    <a:solidFill>
                      <a:srgbClr val="9E9E9E"/>
                    </a:solidFill>
                  </a:tcPr>
                </a:tc>
                <a:tc>
                  <a:txBody>
                    <a:bodyPr/>
                    <a:lstStyle/>
                    <a:p>
                      <a:pPr indent="0" lvl="0" marL="0" rtl="0" algn="l">
                        <a:spcBef>
                          <a:spcPts val="0"/>
                        </a:spcBef>
                        <a:spcAft>
                          <a:spcPts val="0"/>
                        </a:spcAft>
                        <a:buNone/>
                      </a:pPr>
                      <a:r>
                        <a:rPr b="1" lang="en-GB">
                          <a:latin typeface="Georgia"/>
                          <a:ea typeface="Georgia"/>
                          <a:cs typeface="Georgia"/>
                          <a:sym typeface="Georgia"/>
                        </a:rPr>
                        <a:t>Healthy</a:t>
                      </a:r>
                      <a:endParaRPr b="1">
                        <a:latin typeface="Georgia"/>
                        <a:ea typeface="Georgia"/>
                        <a:cs typeface="Georgia"/>
                        <a:sym typeface="Georgia"/>
                      </a:endParaRPr>
                    </a:p>
                  </a:txBody>
                  <a:tcPr marT="91425" marB="91425" marR="91425" marL="91425">
                    <a:solidFill>
                      <a:schemeClr val="lt2"/>
                    </a:solidFill>
                  </a:tcPr>
                </a:tc>
                <a:tc>
                  <a:txBody>
                    <a:bodyPr/>
                    <a:lstStyle/>
                    <a:p>
                      <a:pPr indent="0" lvl="0" marL="0" rtl="0" algn="l">
                        <a:spcBef>
                          <a:spcPts val="0"/>
                        </a:spcBef>
                        <a:spcAft>
                          <a:spcPts val="0"/>
                        </a:spcAft>
                        <a:buNone/>
                      </a:pPr>
                      <a:r>
                        <a:rPr b="1" lang="en-GB">
                          <a:latin typeface="Georgia"/>
                          <a:ea typeface="Georgia"/>
                          <a:cs typeface="Georgia"/>
                          <a:sym typeface="Georgia"/>
                        </a:rPr>
                        <a:t>Diseased</a:t>
                      </a:r>
                      <a:endParaRPr b="1">
                        <a:latin typeface="Georgia"/>
                        <a:ea typeface="Georgia"/>
                        <a:cs typeface="Georgia"/>
                        <a:sym typeface="Georgia"/>
                      </a:endParaRPr>
                    </a:p>
                  </a:txBody>
                  <a:tcPr marT="91425" marB="91425" marR="91425" marL="91425">
                    <a:solidFill>
                      <a:schemeClr val="lt2"/>
                    </a:solidFill>
                  </a:tcPr>
                </a:tc>
                <a:tc>
                  <a:txBody>
                    <a:bodyPr/>
                    <a:lstStyle/>
                    <a:p>
                      <a:pPr indent="0" lvl="0" marL="0" rtl="0" algn="l">
                        <a:spcBef>
                          <a:spcPts val="0"/>
                        </a:spcBef>
                        <a:spcAft>
                          <a:spcPts val="0"/>
                        </a:spcAft>
                        <a:buNone/>
                      </a:pPr>
                      <a:r>
                        <a:rPr b="1" lang="en-GB">
                          <a:latin typeface="Georgia"/>
                          <a:ea typeface="Georgia"/>
                          <a:cs typeface="Georgia"/>
                          <a:sym typeface="Georgia"/>
                        </a:rPr>
                        <a:t>Accuracy (%)</a:t>
                      </a:r>
                      <a:endParaRPr b="1">
                        <a:latin typeface="Georgia"/>
                        <a:ea typeface="Georgia"/>
                        <a:cs typeface="Georgia"/>
                        <a:sym typeface="Georgia"/>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b="1" lang="en-GB">
                          <a:latin typeface="Georgia"/>
                          <a:ea typeface="Georgia"/>
                          <a:cs typeface="Georgia"/>
                          <a:sym typeface="Georgia"/>
                        </a:rPr>
                        <a:t>Healthy</a:t>
                      </a:r>
                      <a:endParaRPr b="1">
                        <a:latin typeface="Georgia"/>
                        <a:ea typeface="Georgia"/>
                        <a:cs typeface="Georgia"/>
                        <a:sym typeface="Georgia"/>
                      </a:endParaRPr>
                    </a:p>
                  </a:txBody>
                  <a:tcPr marT="91425" marB="91425" marR="91425" marL="91425">
                    <a:solidFill>
                      <a:schemeClr val="lt2"/>
                    </a:solidFill>
                  </a:tcPr>
                </a:tc>
                <a:tc>
                  <a:txBody>
                    <a:bodyPr/>
                    <a:lstStyle/>
                    <a:p>
                      <a:pPr indent="0" lvl="0" marL="0" rtl="0" algn="l">
                        <a:spcBef>
                          <a:spcPts val="0"/>
                        </a:spcBef>
                        <a:spcAft>
                          <a:spcPts val="0"/>
                        </a:spcAft>
                        <a:buNone/>
                      </a:pPr>
                      <a:r>
                        <a:rPr lang="en-GB">
                          <a:latin typeface="Georgia"/>
                          <a:ea typeface="Georgia"/>
                          <a:cs typeface="Georgia"/>
                          <a:sym typeface="Georgia"/>
                        </a:rPr>
                        <a:t>19</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1</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95.00</a:t>
                      </a:r>
                      <a:endParaRPr>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b="1" lang="en-GB">
                          <a:latin typeface="Georgia"/>
                          <a:ea typeface="Georgia"/>
                          <a:cs typeface="Georgia"/>
                          <a:sym typeface="Georgia"/>
                        </a:rPr>
                        <a:t>Diseased</a:t>
                      </a:r>
                      <a:endParaRPr b="1">
                        <a:latin typeface="Georgia"/>
                        <a:ea typeface="Georgia"/>
                        <a:cs typeface="Georgia"/>
                        <a:sym typeface="Georgia"/>
                      </a:endParaRPr>
                    </a:p>
                  </a:txBody>
                  <a:tcPr marT="91425" marB="91425" marR="91425" marL="91425">
                    <a:solidFill>
                      <a:schemeClr val="lt2"/>
                    </a:solidFill>
                  </a:tcPr>
                </a:tc>
                <a:tc>
                  <a:txBody>
                    <a:bodyPr/>
                    <a:lstStyle/>
                    <a:p>
                      <a:pPr indent="0" lvl="0" marL="0" rtl="0" algn="l">
                        <a:spcBef>
                          <a:spcPts val="0"/>
                        </a:spcBef>
                        <a:spcAft>
                          <a:spcPts val="0"/>
                        </a:spcAft>
                        <a:buNone/>
                      </a:pPr>
                      <a:r>
                        <a:rPr lang="en-GB">
                          <a:latin typeface="Georgia"/>
                          <a:ea typeface="Georgia"/>
                          <a:cs typeface="Georgia"/>
                          <a:sym typeface="Georgia"/>
                        </a:rPr>
                        <a:t>2</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13</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86.67</a:t>
                      </a:r>
                      <a:endParaRPr>
                        <a:latin typeface="Georgia"/>
                        <a:ea typeface="Georgia"/>
                        <a:cs typeface="Georgia"/>
                        <a:sym typeface="Georgia"/>
                      </a:endParaRPr>
                    </a:p>
                  </a:txBody>
                  <a:tcPr marT="91425" marB="91425" marR="91425" marL="91425"/>
                </a:tc>
              </a:tr>
              <a:tr h="381000">
                <a:tc>
                  <a:txBody>
                    <a:bodyPr/>
                    <a:lstStyle/>
                    <a:p>
                      <a:pPr indent="0" lvl="0" marL="0" rtl="0" algn="l">
                        <a:spcBef>
                          <a:spcPts val="0"/>
                        </a:spcBef>
                        <a:spcAft>
                          <a:spcPts val="0"/>
                        </a:spcAft>
                        <a:buNone/>
                      </a:pPr>
                      <a:r>
                        <a:rPr b="1" lang="en-GB">
                          <a:latin typeface="Georgia"/>
                          <a:ea typeface="Georgia"/>
                          <a:cs typeface="Georgia"/>
                          <a:sym typeface="Georgia"/>
                        </a:rPr>
                        <a:t>Total</a:t>
                      </a:r>
                      <a:endParaRPr b="1">
                        <a:latin typeface="Georgia"/>
                        <a:ea typeface="Georgia"/>
                        <a:cs typeface="Georgia"/>
                        <a:sym typeface="Georgia"/>
                      </a:endParaRPr>
                    </a:p>
                  </a:txBody>
                  <a:tcPr marT="91425" marB="91425" marR="91425" marL="91425">
                    <a:solidFill>
                      <a:schemeClr val="lt2"/>
                    </a:solidFill>
                  </a:tcPr>
                </a:tc>
                <a:tc>
                  <a:txBody>
                    <a:bodyPr/>
                    <a:lstStyle/>
                    <a:p>
                      <a:pPr indent="0" lvl="0" marL="0" rtl="0" algn="l">
                        <a:spcBef>
                          <a:spcPts val="0"/>
                        </a:spcBef>
                        <a:spcAft>
                          <a:spcPts val="0"/>
                        </a:spcAft>
                        <a:buNone/>
                      </a:pPr>
                      <a:r>
                        <a:rPr lang="en-GB">
                          <a:latin typeface="Georgia"/>
                          <a:ea typeface="Georgia"/>
                          <a:cs typeface="Georgia"/>
                          <a:sym typeface="Georgia"/>
                        </a:rPr>
                        <a:t>21</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14</a:t>
                      </a:r>
                      <a:endParaRPr>
                        <a:latin typeface="Georgia"/>
                        <a:ea typeface="Georgia"/>
                        <a:cs typeface="Georgia"/>
                        <a:sym typeface="Georgia"/>
                      </a:endParaRPr>
                    </a:p>
                  </a:txBody>
                  <a:tcPr marT="91425" marB="91425" marR="91425" marL="91425"/>
                </a:tc>
                <a:tc>
                  <a:txBody>
                    <a:bodyPr/>
                    <a:lstStyle/>
                    <a:p>
                      <a:pPr indent="0" lvl="0" marL="0" rtl="0" algn="l">
                        <a:spcBef>
                          <a:spcPts val="0"/>
                        </a:spcBef>
                        <a:spcAft>
                          <a:spcPts val="0"/>
                        </a:spcAft>
                        <a:buNone/>
                      </a:pPr>
                      <a:r>
                        <a:rPr lang="en-GB">
                          <a:latin typeface="Georgia"/>
                          <a:ea typeface="Georgia"/>
                          <a:cs typeface="Georgia"/>
                          <a:sym typeface="Georgia"/>
                        </a:rPr>
                        <a:t>94.28</a:t>
                      </a:r>
                      <a:endParaRPr>
                        <a:latin typeface="Georgia"/>
                        <a:ea typeface="Georgia"/>
                        <a:cs typeface="Georgia"/>
                        <a:sym typeface="Georgia"/>
                      </a:endParaRPr>
                    </a:p>
                  </a:txBody>
                  <a:tcPr marT="91425" marB="91425" marR="91425" marL="91425"/>
                </a:tc>
              </a:tr>
            </a:tbl>
          </a:graphicData>
        </a:graphic>
      </p:graphicFrame>
      <p:sp>
        <p:nvSpPr>
          <p:cNvPr id="438" name="Google Shape;438;p54"/>
          <p:cNvSpPr txBox="1"/>
          <p:nvPr/>
        </p:nvSpPr>
        <p:spPr>
          <a:xfrm>
            <a:off x="3204650" y="3988225"/>
            <a:ext cx="2601900" cy="4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300">
                <a:latin typeface="Georgia"/>
                <a:ea typeface="Georgia"/>
                <a:cs typeface="Georgia"/>
                <a:sym typeface="Georgia"/>
              </a:rPr>
              <a:t>Table 3. Confusion Matrix</a:t>
            </a:r>
            <a:endParaRPr sz="1300">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2" name="Shape 442"/>
        <p:cNvGrpSpPr/>
        <p:nvPr/>
      </p:nvGrpSpPr>
      <p:grpSpPr>
        <a:xfrm>
          <a:off x="0" y="0"/>
          <a:ext cx="0" cy="0"/>
          <a:chOff x="0" y="0"/>
          <a:chExt cx="0" cy="0"/>
        </a:xfrm>
      </p:grpSpPr>
      <p:sp>
        <p:nvSpPr>
          <p:cNvPr id="443" name="Google Shape;443;p55"/>
          <p:cNvSpPr txBox="1"/>
          <p:nvPr>
            <p:ph type="title"/>
          </p:nvPr>
        </p:nvSpPr>
        <p:spPr>
          <a:xfrm>
            <a:off x="729450" y="632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Proposed Solution</a:t>
            </a:r>
            <a:endParaRPr>
              <a:latin typeface="Georgia"/>
              <a:ea typeface="Georgia"/>
              <a:cs typeface="Georgia"/>
              <a:sym typeface="Georgia"/>
            </a:endParaRPr>
          </a:p>
        </p:txBody>
      </p:sp>
      <p:pic>
        <p:nvPicPr>
          <p:cNvPr id="444" name="Google Shape;444;p55"/>
          <p:cNvPicPr preferRelativeResize="0"/>
          <p:nvPr/>
        </p:nvPicPr>
        <p:blipFill rotWithShape="1">
          <a:blip r:embed="rId3">
            <a:alphaModFix/>
          </a:blip>
          <a:srcRect b="5621" l="42117" r="38354" t="14861"/>
          <a:stretch/>
        </p:blipFill>
        <p:spPr>
          <a:xfrm>
            <a:off x="1240325" y="1406675"/>
            <a:ext cx="2012827" cy="3308399"/>
          </a:xfrm>
          <a:prstGeom prst="rect">
            <a:avLst/>
          </a:prstGeom>
          <a:noFill/>
          <a:ln>
            <a:noFill/>
          </a:ln>
        </p:spPr>
      </p:pic>
      <p:sp>
        <p:nvSpPr>
          <p:cNvPr id="445" name="Google Shape;445;p55"/>
          <p:cNvSpPr txBox="1"/>
          <p:nvPr/>
        </p:nvSpPr>
        <p:spPr>
          <a:xfrm>
            <a:off x="3855875" y="1774100"/>
            <a:ext cx="4809300" cy="2488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a:latin typeface="Georgia"/>
                <a:ea typeface="Georgia"/>
                <a:cs typeface="Georgia"/>
                <a:sym typeface="Georgia"/>
              </a:rPr>
              <a:t>           </a:t>
            </a:r>
            <a:r>
              <a:rPr b="1" lang="en-GB">
                <a:latin typeface="Georgia"/>
                <a:ea typeface="Georgia"/>
                <a:cs typeface="Georgia"/>
                <a:sym typeface="Georgia"/>
              </a:rPr>
              <a:t>Experiments to be carried out</a:t>
            </a:r>
            <a:endParaRPr b="1">
              <a:latin typeface="Georgia"/>
              <a:ea typeface="Georgia"/>
              <a:cs typeface="Georgia"/>
              <a:sym typeface="Georgia"/>
            </a:endParaRPr>
          </a:p>
          <a:p>
            <a:pPr indent="0" lvl="0" marL="457200" rtl="0" algn="l">
              <a:spcBef>
                <a:spcPts val="0"/>
              </a:spcBef>
              <a:spcAft>
                <a:spcPts val="0"/>
              </a:spcAft>
              <a:buNone/>
            </a:pPr>
            <a:r>
              <a:t/>
            </a:r>
            <a:endParaRPr u="sng">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Collecting more diverse dataset consisting of real environment scenario.</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Using Image Processing techniques to separate relevant background and foreground.</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Trying out different pre-trained models (</a:t>
            </a:r>
            <a:r>
              <a:rPr lang="en-GB">
                <a:latin typeface="Georgia"/>
                <a:ea typeface="Georgia"/>
                <a:cs typeface="Georgia"/>
                <a:sym typeface="Georgia"/>
              </a:rPr>
              <a:t>AlexNet, GoogleNet, SNet, VGG19</a:t>
            </a:r>
            <a:r>
              <a:rPr lang="en-GB">
                <a:latin typeface="Georgia"/>
                <a:ea typeface="Georgia"/>
                <a:cs typeface="Georgia"/>
                <a:sym typeface="Georgia"/>
              </a:rPr>
              <a:t>) and fine tuning them.</a:t>
            </a:r>
            <a:endParaRPr>
              <a:latin typeface="Georgia"/>
              <a:ea typeface="Georgia"/>
              <a:cs typeface="Georgia"/>
              <a:sym typeface="Georgia"/>
            </a:endParaRPr>
          </a:p>
          <a:p>
            <a:pPr indent="-317500" lvl="0" marL="457200" rtl="0" algn="l">
              <a:spcBef>
                <a:spcPts val="0"/>
              </a:spcBef>
              <a:spcAft>
                <a:spcPts val="0"/>
              </a:spcAft>
              <a:buSzPts val="1400"/>
              <a:buFont typeface="Georgia"/>
              <a:buAutoNum type="arabicPeriod"/>
            </a:pPr>
            <a:r>
              <a:rPr lang="en-GB">
                <a:latin typeface="Georgia"/>
                <a:ea typeface="Georgia"/>
                <a:cs typeface="Georgia"/>
                <a:sym typeface="Georgia"/>
              </a:rPr>
              <a:t>Training mechanisms to be experimented</a:t>
            </a:r>
            <a:endParaRPr>
              <a:latin typeface="Georgia"/>
              <a:ea typeface="Georgia"/>
              <a:cs typeface="Georgia"/>
              <a:sym typeface="Georgia"/>
            </a:endParaRPr>
          </a:p>
          <a:p>
            <a:pPr indent="457200" lvl="0" marL="0" rtl="0" algn="l">
              <a:spcBef>
                <a:spcPts val="0"/>
              </a:spcBef>
              <a:spcAft>
                <a:spcPts val="0"/>
              </a:spcAft>
              <a:buNone/>
            </a:pPr>
            <a:r>
              <a:rPr lang="en-GB">
                <a:latin typeface="Georgia"/>
                <a:ea typeface="Georgia"/>
                <a:cs typeface="Georgia"/>
                <a:sym typeface="Georgia"/>
              </a:rPr>
              <a:t>  - Training from Scratch</a:t>
            </a:r>
            <a:endParaRPr>
              <a:latin typeface="Georgia"/>
              <a:ea typeface="Georgia"/>
              <a:cs typeface="Georgia"/>
              <a:sym typeface="Georgia"/>
            </a:endParaRPr>
          </a:p>
          <a:p>
            <a:pPr indent="457200" lvl="0" marL="0" rtl="0" algn="l">
              <a:spcBef>
                <a:spcPts val="0"/>
              </a:spcBef>
              <a:spcAft>
                <a:spcPts val="0"/>
              </a:spcAft>
              <a:buNone/>
            </a:pPr>
            <a:r>
              <a:rPr lang="en-GB">
                <a:latin typeface="Georgia"/>
                <a:ea typeface="Georgia"/>
                <a:cs typeface="Georgia"/>
                <a:sym typeface="Georgia"/>
              </a:rPr>
              <a:t>  - Transfer Learning</a:t>
            </a:r>
            <a:endParaRPr>
              <a:latin typeface="Georgia"/>
              <a:ea typeface="Georgia"/>
              <a:cs typeface="Georgia"/>
              <a:sym typeface="Georgia"/>
            </a:endParaRPr>
          </a:p>
        </p:txBody>
      </p:sp>
      <p:sp>
        <p:nvSpPr>
          <p:cNvPr id="446" name="Google Shape;446;p55"/>
          <p:cNvSpPr txBox="1"/>
          <p:nvPr/>
        </p:nvSpPr>
        <p:spPr>
          <a:xfrm>
            <a:off x="729450" y="4667850"/>
            <a:ext cx="3759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   Fig. 9. Flowchart of the Proposed Solution</a:t>
            </a:r>
            <a:endParaRPr sz="1200">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0" name="Shape 450"/>
        <p:cNvGrpSpPr/>
        <p:nvPr/>
      </p:nvGrpSpPr>
      <p:grpSpPr>
        <a:xfrm>
          <a:off x="0" y="0"/>
          <a:ext cx="0" cy="0"/>
          <a:chOff x="0" y="0"/>
          <a:chExt cx="0" cy="0"/>
        </a:xfrm>
      </p:grpSpPr>
      <p:sp>
        <p:nvSpPr>
          <p:cNvPr id="451" name="Google Shape;451;p56"/>
          <p:cNvSpPr txBox="1"/>
          <p:nvPr>
            <p:ph type="title"/>
          </p:nvPr>
        </p:nvSpPr>
        <p:spPr>
          <a:xfrm>
            <a:off x="727650" y="587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Future Work</a:t>
            </a:r>
            <a:endParaRPr>
              <a:latin typeface="Georgia"/>
              <a:ea typeface="Georgia"/>
              <a:cs typeface="Georgia"/>
              <a:sym typeface="Georgia"/>
            </a:endParaRPr>
          </a:p>
        </p:txBody>
      </p:sp>
      <p:pic>
        <p:nvPicPr>
          <p:cNvPr id="452" name="Google Shape;452;p56"/>
          <p:cNvPicPr preferRelativeResize="0"/>
          <p:nvPr/>
        </p:nvPicPr>
        <p:blipFill>
          <a:blip r:embed="rId3">
            <a:alphaModFix/>
          </a:blip>
          <a:stretch>
            <a:fillRect/>
          </a:stretch>
        </p:blipFill>
        <p:spPr>
          <a:xfrm>
            <a:off x="1800" y="1486188"/>
            <a:ext cx="9144000" cy="3161124"/>
          </a:xfrm>
          <a:prstGeom prst="rect">
            <a:avLst/>
          </a:prstGeom>
          <a:noFill/>
          <a:ln>
            <a:noFill/>
          </a:ln>
        </p:spPr>
      </p:pic>
      <p:sp>
        <p:nvSpPr>
          <p:cNvPr id="453" name="Google Shape;453;p56"/>
          <p:cNvSpPr txBox="1"/>
          <p:nvPr/>
        </p:nvSpPr>
        <p:spPr>
          <a:xfrm>
            <a:off x="3015450" y="4667850"/>
            <a:ext cx="37599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   Fig. 10. Model Deployment</a:t>
            </a:r>
            <a:endParaRPr sz="1200">
              <a:latin typeface="Georgia"/>
              <a:ea typeface="Georgia"/>
              <a:cs typeface="Georgia"/>
              <a:sym typeface="Georgia"/>
            </a:endParaRPr>
          </a:p>
        </p:txBody>
      </p:sp>
      <p:sp>
        <p:nvSpPr>
          <p:cNvPr id="454" name="Google Shape;454;p56"/>
          <p:cNvSpPr txBox="1"/>
          <p:nvPr/>
        </p:nvSpPr>
        <p:spPr>
          <a:xfrm>
            <a:off x="2843225" y="2632150"/>
            <a:ext cx="5019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(1)</a:t>
            </a:r>
            <a:endParaRPr sz="1200">
              <a:latin typeface="Georgia"/>
              <a:ea typeface="Georgia"/>
              <a:cs typeface="Georgia"/>
              <a:sym typeface="Georgia"/>
            </a:endParaRPr>
          </a:p>
        </p:txBody>
      </p:sp>
      <p:sp>
        <p:nvSpPr>
          <p:cNvPr id="455" name="Google Shape;455;p56"/>
          <p:cNvSpPr txBox="1"/>
          <p:nvPr/>
        </p:nvSpPr>
        <p:spPr>
          <a:xfrm>
            <a:off x="6805625" y="2570050"/>
            <a:ext cx="5019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(2)</a:t>
            </a:r>
            <a:endParaRPr sz="1200">
              <a:latin typeface="Georgia"/>
              <a:ea typeface="Georgia"/>
              <a:cs typeface="Georgia"/>
              <a:sym typeface="Georgia"/>
            </a:endParaRPr>
          </a:p>
        </p:txBody>
      </p:sp>
      <p:sp>
        <p:nvSpPr>
          <p:cNvPr id="456" name="Google Shape;456;p56"/>
          <p:cNvSpPr txBox="1"/>
          <p:nvPr/>
        </p:nvSpPr>
        <p:spPr>
          <a:xfrm>
            <a:off x="6805625" y="2963550"/>
            <a:ext cx="5019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(3)</a:t>
            </a:r>
            <a:endParaRPr sz="1200">
              <a:latin typeface="Georgia"/>
              <a:ea typeface="Georgia"/>
              <a:cs typeface="Georgia"/>
              <a:sym typeface="Georgia"/>
            </a:endParaRPr>
          </a:p>
        </p:txBody>
      </p:sp>
      <p:sp>
        <p:nvSpPr>
          <p:cNvPr id="457" name="Google Shape;457;p56"/>
          <p:cNvSpPr txBox="1"/>
          <p:nvPr/>
        </p:nvSpPr>
        <p:spPr>
          <a:xfrm>
            <a:off x="2843225" y="3011325"/>
            <a:ext cx="501900" cy="2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Georgia"/>
                <a:ea typeface="Georgia"/>
                <a:cs typeface="Georgia"/>
                <a:sym typeface="Georgia"/>
              </a:rPr>
              <a:t>(4)</a:t>
            </a:r>
            <a:endParaRPr sz="1200">
              <a:latin typeface="Georgia"/>
              <a:ea typeface="Georgia"/>
              <a:cs typeface="Georgia"/>
              <a:sym typeface="Georgia"/>
            </a:endParaRPr>
          </a:p>
        </p:txBody>
      </p:sp>
      <p:pic>
        <p:nvPicPr>
          <p:cNvPr id="458" name="Google Shape;458;p56"/>
          <p:cNvPicPr preferRelativeResize="0"/>
          <p:nvPr/>
        </p:nvPicPr>
        <p:blipFill>
          <a:blip r:embed="rId4">
            <a:alphaModFix/>
          </a:blip>
          <a:stretch>
            <a:fillRect/>
          </a:stretch>
        </p:blipFill>
        <p:spPr>
          <a:xfrm>
            <a:off x="291325" y="2628550"/>
            <a:ext cx="743400" cy="885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506700" y="584650"/>
            <a:ext cx="7688700" cy="5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References</a:t>
            </a:r>
            <a:endParaRPr>
              <a:latin typeface="Georgia"/>
              <a:ea typeface="Georgia"/>
              <a:cs typeface="Georgia"/>
              <a:sym typeface="Georgia"/>
            </a:endParaRPr>
          </a:p>
        </p:txBody>
      </p:sp>
      <p:sp>
        <p:nvSpPr>
          <p:cNvPr id="464" name="Google Shape;464;p57"/>
          <p:cNvSpPr txBox="1"/>
          <p:nvPr>
            <p:ph idx="1" type="body"/>
          </p:nvPr>
        </p:nvSpPr>
        <p:spPr>
          <a:xfrm>
            <a:off x="569350" y="1227300"/>
            <a:ext cx="7688700" cy="2688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GB" sz="1200">
                <a:solidFill>
                  <a:srgbClr val="222222"/>
                </a:solidFill>
                <a:highlight>
                  <a:schemeClr val="lt1"/>
                </a:highlight>
                <a:latin typeface="Arial"/>
                <a:ea typeface="Arial"/>
                <a:cs typeface="Arial"/>
                <a:sym typeface="Arial"/>
              </a:rPr>
              <a:t>Coulibaly, C.; Kamsu-Foguem, B.; Kamissoko, D.; Traore, D. “Deep neural networks with transfer learning in millet crop images” in  Comput. Ind. 2019.</a:t>
            </a:r>
            <a:endParaRPr sz="1200">
              <a:solidFill>
                <a:srgbClr val="222222"/>
              </a:solidFill>
              <a:highlight>
                <a:schemeClr val="lt1"/>
              </a:highlight>
              <a:latin typeface="Arial"/>
              <a:ea typeface="Arial"/>
              <a:cs typeface="Arial"/>
              <a:sym typeface="Arial"/>
            </a:endParaRPr>
          </a:p>
          <a:p>
            <a:pPr indent="-304800" lvl="0" marL="457200" rtl="0" algn="l">
              <a:spcBef>
                <a:spcPts val="0"/>
              </a:spcBef>
              <a:spcAft>
                <a:spcPts val="0"/>
              </a:spcAft>
              <a:buSzPts val="1200"/>
              <a:buAutoNum type="arabicPeriod"/>
            </a:pPr>
            <a:r>
              <a:rPr lang="en-GB" sz="1200">
                <a:solidFill>
                  <a:srgbClr val="222222"/>
                </a:solidFill>
                <a:highlight>
                  <a:srgbClr val="FFFFFF"/>
                </a:highlight>
                <a:latin typeface="Arial"/>
                <a:ea typeface="Arial"/>
                <a:cs typeface="Arial"/>
                <a:sym typeface="Arial"/>
              </a:rPr>
              <a:t>Pooja, V., Rahul Das, and V. Kanchana. "Identification of plant leaf diseases using image processing techniques." IEEE Technological Innovations in ICT for Agriculture and Rural Development (TIAR), 2017.</a:t>
            </a:r>
            <a:endParaRPr sz="1200">
              <a:solidFill>
                <a:srgbClr val="222222"/>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SzPts val="1200"/>
              <a:buAutoNum type="arabicPeriod"/>
            </a:pPr>
            <a:r>
              <a:rPr lang="en-GB" sz="1200">
                <a:solidFill>
                  <a:srgbClr val="222222"/>
                </a:solidFill>
                <a:highlight>
                  <a:srgbClr val="FFFFFF"/>
                </a:highlight>
                <a:latin typeface="Arial"/>
                <a:ea typeface="Arial"/>
                <a:cs typeface="Arial"/>
                <a:sym typeface="Arial"/>
              </a:rPr>
              <a:t>Kumari, Ch Usha, S. Jeevan Prasad, and G. Mounika. "Leaf Disease Detection: Feature Extraction with K-means clustering and Classification with ANN." in 3rd International Conference on Computing Methodologies and Communication (ICCMC). IEEE, 2019.</a:t>
            </a:r>
            <a:endParaRPr sz="1200">
              <a:solidFill>
                <a:srgbClr val="222222"/>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SzPts val="1200"/>
              <a:buAutoNum type="arabicPeriod"/>
            </a:pPr>
            <a:r>
              <a:rPr lang="en-GB" sz="1200">
                <a:solidFill>
                  <a:srgbClr val="222222"/>
                </a:solidFill>
                <a:highlight>
                  <a:srgbClr val="FFFFFF"/>
                </a:highlight>
                <a:latin typeface="Arial"/>
                <a:ea typeface="Arial"/>
                <a:cs typeface="Arial"/>
                <a:sym typeface="Arial"/>
              </a:rPr>
              <a:t>Sladojevic, Srdjan, et al. "Deep neural networks based recognition of plant diseases by leaf image classification." in Computational intelligence and neuroscience, 2016.</a:t>
            </a:r>
            <a:endParaRPr sz="1200">
              <a:solidFill>
                <a:srgbClr val="222222"/>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rgbClr val="222222"/>
              </a:buClr>
              <a:buSzPts val="1200"/>
              <a:buFont typeface="Arial"/>
              <a:buAutoNum type="arabicPeriod"/>
            </a:pPr>
            <a:r>
              <a:rPr lang="en-GB" sz="1200">
                <a:solidFill>
                  <a:srgbClr val="222222"/>
                </a:solidFill>
                <a:highlight>
                  <a:srgbClr val="FFFFFF"/>
                </a:highlight>
                <a:latin typeface="Arial"/>
                <a:ea typeface="Arial"/>
                <a:cs typeface="Arial"/>
                <a:sym typeface="Arial"/>
              </a:rPr>
              <a:t>Mohanty, Sharada P., David P. Hughes, and Marcel Salathé. "Using deep learning for image-based plant disease detection." in Frontiers in plant science 7,  2016.</a:t>
            </a:r>
            <a:endParaRPr sz="1200">
              <a:solidFill>
                <a:srgbClr val="222222"/>
              </a:solidFill>
              <a:highlight>
                <a:srgbClr val="FFFFFF"/>
              </a:highlight>
              <a:latin typeface="Arial"/>
              <a:ea typeface="Arial"/>
              <a:cs typeface="Arial"/>
              <a:sym typeface="Arial"/>
            </a:endParaRPr>
          </a:p>
          <a:p>
            <a:pPr indent="-304800" lvl="0" marL="457200" marR="0" rtl="0" algn="l">
              <a:lnSpc>
                <a:spcPct val="115000"/>
              </a:lnSpc>
              <a:spcBef>
                <a:spcPts val="0"/>
              </a:spcBef>
              <a:spcAft>
                <a:spcPts val="0"/>
              </a:spcAft>
              <a:buClr>
                <a:srgbClr val="222222"/>
              </a:buClr>
              <a:buSzPts val="1200"/>
              <a:buFont typeface="Arial"/>
              <a:buAutoNum type="arabicPeriod"/>
            </a:pPr>
            <a:r>
              <a:rPr lang="en-GB" sz="1200">
                <a:solidFill>
                  <a:srgbClr val="222222"/>
                </a:solidFill>
                <a:highlight>
                  <a:srgbClr val="FFFFFF"/>
                </a:highlight>
                <a:latin typeface="Arial"/>
                <a:ea typeface="Arial"/>
                <a:cs typeface="Arial"/>
                <a:sym typeface="Arial"/>
              </a:rPr>
              <a:t>C. Szegedy, W. Liu, Y. Jia, P. Sermanet, S. Reed, D. Anguelov,D.  Erhan,  V.  Vanhoucke,  and  A.  Rabinovich,  “Going  deeper with  convolutions,”  inProceedings of the IEEE conference on computer vision and pattern recognition, 2015, pp. 1–9</a:t>
            </a:r>
            <a:endParaRPr sz="1200">
              <a:solidFill>
                <a:srgbClr val="222222"/>
              </a:solidFill>
              <a:highlight>
                <a:srgbClr val="FFFFFF"/>
              </a:highlight>
              <a:latin typeface="Arial"/>
              <a:ea typeface="Arial"/>
              <a:cs typeface="Arial"/>
              <a:sym typeface="Arial"/>
            </a:endParaRPr>
          </a:p>
          <a:p>
            <a:pPr indent="0" lvl="0" marL="457200" marR="0" rtl="0" algn="l">
              <a:lnSpc>
                <a:spcPct val="115000"/>
              </a:lnSpc>
              <a:spcBef>
                <a:spcPts val="1600"/>
              </a:spcBef>
              <a:spcAft>
                <a:spcPts val="0"/>
              </a:spcAft>
              <a:buNone/>
            </a:pPr>
            <a:r>
              <a:t/>
            </a:r>
            <a:endParaRPr sz="120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0"/>
            <a:ext cx="7688700" cy="499500"/>
          </a:xfrm>
          <a:prstGeom prst="rect">
            <a:avLst/>
          </a:prstGeom>
        </p:spPr>
        <p:txBody>
          <a:bodyPr anchorCtr="0" anchor="t" bIns="91425" lIns="91425" spcFirstLastPara="1" rIns="91425" wrap="square" tIns="91425">
            <a:noAutofit/>
          </a:bodyPr>
          <a:lstStyle/>
          <a:p>
            <a:pPr indent="0" lvl="0" marL="2286000" rtl="0" algn="l">
              <a:spcBef>
                <a:spcPts val="0"/>
              </a:spcBef>
              <a:spcAft>
                <a:spcPts val="0"/>
              </a:spcAft>
              <a:buNone/>
            </a:pPr>
            <a:r>
              <a:rPr lang="en-GB"/>
              <a:t>Diseases in Millets</a:t>
            </a:r>
            <a:endParaRPr/>
          </a:p>
        </p:txBody>
      </p:sp>
      <p:sp>
        <p:nvSpPr>
          <p:cNvPr id="116" name="Google Shape;116;p17"/>
          <p:cNvSpPr txBox="1"/>
          <p:nvPr/>
        </p:nvSpPr>
        <p:spPr>
          <a:xfrm>
            <a:off x="3425925" y="657825"/>
            <a:ext cx="2280000" cy="4995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1B786E"/>
                </a:solidFill>
                <a:latin typeface="Georgia"/>
                <a:ea typeface="Georgia"/>
                <a:cs typeface="Georgia"/>
                <a:sym typeface="Georgia"/>
              </a:rPr>
              <a:t>Fungal Diseases</a:t>
            </a:r>
            <a:endParaRPr b="1" sz="1800">
              <a:solidFill>
                <a:srgbClr val="1B786E"/>
              </a:solidFill>
              <a:latin typeface="Georgia"/>
              <a:ea typeface="Georgia"/>
              <a:cs typeface="Georgia"/>
              <a:sym typeface="Georgia"/>
            </a:endParaRPr>
          </a:p>
        </p:txBody>
      </p:sp>
      <p:sp>
        <p:nvSpPr>
          <p:cNvPr id="117" name="Google Shape;117;p17"/>
          <p:cNvSpPr txBox="1"/>
          <p:nvPr/>
        </p:nvSpPr>
        <p:spPr>
          <a:xfrm>
            <a:off x="6381550" y="2051725"/>
            <a:ext cx="1538100" cy="14913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eorgia"/>
                <a:ea typeface="Georgia"/>
                <a:cs typeface="Georgia"/>
                <a:sym typeface="Georgia"/>
              </a:rPr>
              <a:t>Rust-</a:t>
            </a:r>
            <a:endParaRPr b="1" sz="1800">
              <a:latin typeface="Georgia"/>
              <a:ea typeface="Georgia"/>
              <a:cs typeface="Georgia"/>
              <a:sym typeface="Georgia"/>
            </a:endParaRPr>
          </a:p>
          <a:p>
            <a:pPr indent="0" lvl="0" marL="0" rtl="0" algn="ctr">
              <a:spcBef>
                <a:spcPts val="0"/>
              </a:spcBef>
              <a:spcAft>
                <a:spcPts val="0"/>
              </a:spcAft>
              <a:buNone/>
            </a:pPr>
            <a:r>
              <a:rPr lang="en-GB">
                <a:solidFill>
                  <a:srgbClr val="1B786E"/>
                </a:solidFill>
                <a:latin typeface="Georgia"/>
                <a:ea typeface="Georgia"/>
                <a:cs typeface="Georgia"/>
                <a:sym typeface="Georgia"/>
              </a:rPr>
              <a:t>Found in Sorghum, Pearl millet, Small millets</a:t>
            </a:r>
            <a:endParaRPr>
              <a:solidFill>
                <a:srgbClr val="1B786E"/>
              </a:solidFill>
              <a:latin typeface="Georgia"/>
              <a:ea typeface="Georgia"/>
              <a:cs typeface="Georgia"/>
              <a:sym typeface="Georgia"/>
            </a:endParaRPr>
          </a:p>
        </p:txBody>
      </p:sp>
      <p:sp>
        <p:nvSpPr>
          <p:cNvPr id="118" name="Google Shape;118;p17"/>
          <p:cNvSpPr txBox="1"/>
          <p:nvPr/>
        </p:nvSpPr>
        <p:spPr>
          <a:xfrm>
            <a:off x="4577200" y="2051725"/>
            <a:ext cx="1538100" cy="14496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eorgia"/>
                <a:ea typeface="Georgia"/>
                <a:cs typeface="Georgia"/>
                <a:sym typeface="Georgia"/>
              </a:rPr>
              <a:t>Blast-</a:t>
            </a:r>
            <a:endParaRPr b="1" sz="1800">
              <a:latin typeface="Georgia"/>
              <a:ea typeface="Georgia"/>
              <a:cs typeface="Georgia"/>
              <a:sym typeface="Georgia"/>
            </a:endParaRPr>
          </a:p>
          <a:p>
            <a:pPr indent="0" lvl="0" marL="0" rtl="0" algn="ctr">
              <a:spcBef>
                <a:spcPts val="0"/>
              </a:spcBef>
              <a:spcAft>
                <a:spcPts val="0"/>
              </a:spcAft>
              <a:buNone/>
            </a:pPr>
            <a:r>
              <a:rPr lang="en-GB">
                <a:solidFill>
                  <a:srgbClr val="1B786E"/>
                </a:solidFill>
                <a:latin typeface="Georgia"/>
                <a:ea typeface="Georgia"/>
                <a:cs typeface="Georgia"/>
                <a:sym typeface="Georgia"/>
              </a:rPr>
              <a:t>Found in Pearl millet, Finger, Foxtail, Barnyard, Proso &amp; Little millets </a:t>
            </a:r>
            <a:endParaRPr>
              <a:solidFill>
                <a:srgbClr val="1B786E"/>
              </a:solidFill>
              <a:latin typeface="Georgia"/>
              <a:ea typeface="Georgia"/>
              <a:cs typeface="Georgia"/>
              <a:sym typeface="Georgia"/>
            </a:endParaRPr>
          </a:p>
        </p:txBody>
      </p:sp>
      <p:sp>
        <p:nvSpPr>
          <p:cNvPr id="119" name="Google Shape;119;p17"/>
          <p:cNvSpPr txBox="1"/>
          <p:nvPr/>
        </p:nvSpPr>
        <p:spPr>
          <a:xfrm>
            <a:off x="2771400" y="2051725"/>
            <a:ext cx="1538100" cy="14217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Downy mildew-</a:t>
            </a:r>
            <a:endParaRPr b="1" sz="1800">
              <a:latin typeface="Roboto"/>
              <a:ea typeface="Roboto"/>
              <a:cs typeface="Roboto"/>
              <a:sym typeface="Roboto"/>
            </a:endParaRPr>
          </a:p>
          <a:p>
            <a:pPr indent="0" lvl="0" marL="0" rtl="0" algn="ctr">
              <a:spcBef>
                <a:spcPts val="0"/>
              </a:spcBef>
              <a:spcAft>
                <a:spcPts val="0"/>
              </a:spcAft>
              <a:buNone/>
            </a:pPr>
            <a:r>
              <a:rPr lang="en-GB">
                <a:solidFill>
                  <a:srgbClr val="1B786E"/>
                </a:solidFill>
                <a:latin typeface="Roboto"/>
                <a:ea typeface="Roboto"/>
                <a:cs typeface="Roboto"/>
                <a:sym typeface="Roboto"/>
              </a:rPr>
              <a:t>Found in Sorghum, Pearl millet, Small millets</a:t>
            </a:r>
            <a:endParaRPr>
              <a:solidFill>
                <a:srgbClr val="1B786E"/>
              </a:solidFill>
              <a:latin typeface="Roboto"/>
              <a:ea typeface="Roboto"/>
              <a:cs typeface="Roboto"/>
              <a:sym typeface="Roboto"/>
            </a:endParaRPr>
          </a:p>
        </p:txBody>
      </p:sp>
      <p:sp>
        <p:nvSpPr>
          <p:cNvPr id="120" name="Google Shape;120;p17"/>
          <p:cNvSpPr txBox="1"/>
          <p:nvPr/>
        </p:nvSpPr>
        <p:spPr>
          <a:xfrm>
            <a:off x="965600" y="2051725"/>
            <a:ext cx="1538100" cy="13800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eorgia"/>
                <a:ea typeface="Georgia"/>
                <a:cs typeface="Georgia"/>
                <a:sym typeface="Georgia"/>
              </a:rPr>
              <a:t>Smut-</a:t>
            </a:r>
            <a:endParaRPr b="1" sz="1800">
              <a:latin typeface="Georgia"/>
              <a:ea typeface="Georgia"/>
              <a:cs typeface="Georgia"/>
              <a:sym typeface="Georgia"/>
            </a:endParaRPr>
          </a:p>
          <a:p>
            <a:pPr indent="0" lvl="0" marL="0" rtl="0" algn="ctr">
              <a:spcBef>
                <a:spcPts val="0"/>
              </a:spcBef>
              <a:spcAft>
                <a:spcPts val="0"/>
              </a:spcAft>
              <a:buNone/>
            </a:pPr>
            <a:r>
              <a:rPr lang="en-GB">
                <a:solidFill>
                  <a:srgbClr val="1B786E"/>
                </a:solidFill>
                <a:latin typeface="Georgia"/>
                <a:ea typeface="Georgia"/>
                <a:cs typeface="Georgia"/>
                <a:sym typeface="Georgia"/>
              </a:rPr>
              <a:t>Found in  Sorghum, Pearl millet, Small millet</a:t>
            </a:r>
            <a:endParaRPr>
              <a:solidFill>
                <a:srgbClr val="1B786E"/>
              </a:solidFill>
              <a:latin typeface="Georgia"/>
              <a:ea typeface="Georgia"/>
              <a:cs typeface="Georgia"/>
              <a:sym typeface="Georgia"/>
            </a:endParaRPr>
          </a:p>
        </p:txBody>
      </p:sp>
      <p:cxnSp>
        <p:nvCxnSpPr>
          <p:cNvPr id="121" name="Google Shape;121;p17"/>
          <p:cNvCxnSpPr>
            <a:stCxn id="116" idx="2"/>
          </p:cNvCxnSpPr>
          <p:nvPr/>
        </p:nvCxnSpPr>
        <p:spPr>
          <a:xfrm>
            <a:off x="4565925" y="1157325"/>
            <a:ext cx="0" cy="4371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17"/>
          <p:cNvCxnSpPr/>
          <p:nvPr/>
        </p:nvCxnSpPr>
        <p:spPr>
          <a:xfrm>
            <a:off x="1639025" y="1610013"/>
            <a:ext cx="5533200" cy="12300"/>
          </a:xfrm>
          <a:prstGeom prst="straightConnector1">
            <a:avLst/>
          </a:prstGeom>
          <a:noFill/>
          <a:ln cap="flat" cmpd="sng" w="9525">
            <a:solidFill>
              <a:schemeClr val="dk2"/>
            </a:solidFill>
            <a:prstDash val="solid"/>
            <a:round/>
            <a:headEnd len="med" w="med" type="none"/>
            <a:tailEnd len="med" w="med" type="none"/>
          </a:ln>
        </p:spPr>
      </p:cxnSp>
      <p:cxnSp>
        <p:nvCxnSpPr>
          <p:cNvPr id="123" name="Google Shape;123;p17"/>
          <p:cNvCxnSpPr/>
          <p:nvPr/>
        </p:nvCxnSpPr>
        <p:spPr>
          <a:xfrm>
            <a:off x="1639025" y="1615175"/>
            <a:ext cx="0" cy="443700"/>
          </a:xfrm>
          <a:prstGeom prst="straightConnector1">
            <a:avLst/>
          </a:prstGeom>
          <a:noFill/>
          <a:ln cap="flat" cmpd="sng" w="9525">
            <a:solidFill>
              <a:schemeClr val="dk2"/>
            </a:solidFill>
            <a:prstDash val="solid"/>
            <a:round/>
            <a:headEnd len="med" w="med" type="none"/>
            <a:tailEnd len="med" w="med" type="triangle"/>
          </a:ln>
        </p:spPr>
      </p:cxnSp>
      <p:cxnSp>
        <p:nvCxnSpPr>
          <p:cNvPr id="124" name="Google Shape;124;p17"/>
          <p:cNvCxnSpPr/>
          <p:nvPr/>
        </p:nvCxnSpPr>
        <p:spPr>
          <a:xfrm>
            <a:off x="3538300" y="1634675"/>
            <a:ext cx="5100" cy="404700"/>
          </a:xfrm>
          <a:prstGeom prst="straightConnector1">
            <a:avLst/>
          </a:prstGeom>
          <a:noFill/>
          <a:ln cap="flat" cmpd="sng" w="9525">
            <a:solidFill>
              <a:schemeClr val="dk2"/>
            </a:solidFill>
            <a:prstDash val="solid"/>
            <a:round/>
            <a:headEnd len="med" w="med" type="none"/>
            <a:tailEnd len="med" w="med" type="triangle"/>
          </a:ln>
        </p:spPr>
      </p:cxnSp>
      <p:cxnSp>
        <p:nvCxnSpPr>
          <p:cNvPr id="125" name="Google Shape;125;p17"/>
          <p:cNvCxnSpPr/>
          <p:nvPr/>
        </p:nvCxnSpPr>
        <p:spPr>
          <a:xfrm>
            <a:off x="5345788" y="1632863"/>
            <a:ext cx="900" cy="408300"/>
          </a:xfrm>
          <a:prstGeom prst="straightConnector1">
            <a:avLst/>
          </a:prstGeom>
          <a:noFill/>
          <a:ln cap="flat" cmpd="sng" w="9525">
            <a:solidFill>
              <a:schemeClr val="dk2"/>
            </a:solidFill>
            <a:prstDash val="solid"/>
            <a:round/>
            <a:headEnd len="med" w="med" type="none"/>
            <a:tailEnd len="med" w="med" type="triangle"/>
          </a:ln>
        </p:spPr>
      </p:cxnSp>
      <p:cxnSp>
        <p:nvCxnSpPr>
          <p:cNvPr id="126" name="Google Shape;126;p17"/>
          <p:cNvCxnSpPr/>
          <p:nvPr/>
        </p:nvCxnSpPr>
        <p:spPr>
          <a:xfrm>
            <a:off x="7149100" y="1626725"/>
            <a:ext cx="3000" cy="420600"/>
          </a:xfrm>
          <a:prstGeom prst="straightConnector1">
            <a:avLst/>
          </a:prstGeom>
          <a:noFill/>
          <a:ln cap="flat" cmpd="sng" w="9525">
            <a:solidFill>
              <a:schemeClr val="dk2"/>
            </a:solidFill>
            <a:prstDash val="solid"/>
            <a:round/>
            <a:headEnd len="med" w="med" type="none"/>
            <a:tailEnd len="med" w="med" type="triangle"/>
          </a:ln>
        </p:spPr>
      </p:cxnSp>
      <p:pic>
        <p:nvPicPr>
          <p:cNvPr id="127" name="Google Shape;127;p17"/>
          <p:cNvPicPr preferRelativeResize="0"/>
          <p:nvPr/>
        </p:nvPicPr>
        <p:blipFill rotWithShape="1">
          <a:blip r:embed="rId3">
            <a:alphaModFix/>
          </a:blip>
          <a:srcRect b="43470" l="43451" r="49943" t="27535"/>
          <a:stretch/>
        </p:blipFill>
        <p:spPr>
          <a:xfrm>
            <a:off x="965600" y="3466825"/>
            <a:ext cx="1538098" cy="1491299"/>
          </a:xfrm>
          <a:prstGeom prst="rect">
            <a:avLst/>
          </a:prstGeom>
          <a:noFill/>
          <a:ln>
            <a:noFill/>
          </a:ln>
        </p:spPr>
      </p:pic>
      <p:pic>
        <p:nvPicPr>
          <p:cNvPr id="128" name="Google Shape;128;p17"/>
          <p:cNvPicPr preferRelativeResize="0"/>
          <p:nvPr/>
        </p:nvPicPr>
        <p:blipFill rotWithShape="1">
          <a:blip r:embed="rId4">
            <a:alphaModFix/>
          </a:blip>
          <a:srcRect b="17457" l="43413" r="45336" t="57470"/>
          <a:stretch/>
        </p:blipFill>
        <p:spPr>
          <a:xfrm>
            <a:off x="2750650" y="3489475"/>
            <a:ext cx="1558848" cy="1491299"/>
          </a:xfrm>
          <a:prstGeom prst="rect">
            <a:avLst/>
          </a:prstGeom>
          <a:noFill/>
          <a:ln>
            <a:noFill/>
          </a:ln>
        </p:spPr>
      </p:pic>
      <p:pic>
        <p:nvPicPr>
          <p:cNvPr id="129" name="Google Shape;129;p17"/>
          <p:cNvPicPr preferRelativeResize="0"/>
          <p:nvPr/>
        </p:nvPicPr>
        <p:blipFill rotWithShape="1">
          <a:blip r:embed="rId5">
            <a:alphaModFix/>
          </a:blip>
          <a:srcRect b="16650" l="43460" r="47653" t="53349"/>
          <a:stretch/>
        </p:blipFill>
        <p:spPr>
          <a:xfrm>
            <a:off x="4556450" y="3511875"/>
            <a:ext cx="1538102" cy="1449600"/>
          </a:xfrm>
          <a:prstGeom prst="rect">
            <a:avLst/>
          </a:prstGeom>
          <a:noFill/>
          <a:ln>
            <a:noFill/>
          </a:ln>
        </p:spPr>
      </p:pic>
      <p:pic>
        <p:nvPicPr>
          <p:cNvPr id="130" name="Google Shape;130;p17"/>
          <p:cNvPicPr preferRelativeResize="0"/>
          <p:nvPr/>
        </p:nvPicPr>
        <p:blipFill rotWithShape="1">
          <a:blip r:embed="rId6">
            <a:alphaModFix/>
          </a:blip>
          <a:srcRect b="29903" l="43342" r="50543" t="47632"/>
          <a:stretch/>
        </p:blipFill>
        <p:spPr>
          <a:xfrm>
            <a:off x="6381550" y="3543025"/>
            <a:ext cx="1538098" cy="1449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729450" y="101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
              <a:t>.</a:t>
            </a:r>
            <a:endParaRPr sz="600"/>
          </a:p>
        </p:txBody>
      </p:sp>
      <p:sp>
        <p:nvSpPr>
          <p:cNvPr id="136" name="Google Shape;136;p18"/>
          <p:cNvSpPr txBox="1"/>
          <p:nvPr>
            <p:ph idx="1" type="body"/>
          </p:nvPr>
        </p:nvSpPr>
        <p:spPr>
          <a:xfrm>
            <a:off x="729450" y="1774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t>
            </a:r>
            <a:endParaRPr/>
          </a:p>
        </p:txBody>
      </p:sp>
      <p:sp>
        <p:nvSpPr>
          <p:cNvPr id="137" name="Google Shape;137;p18"/>
          <p:cNvSpPr txBox="1"/>
          <p:nvPr>
            <p:ph idx="1" type="body"/>
          </p:nvPr>
        </p:nvSpPr>
        <p:spPr>
          <a:xfrm>
            <a:off x="729450" y="3207375"/>
            <a:ext cx="7688700" cy="117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a:t>
            </a:r>
            <a:endParaRPr/>
          </a:p>
        </p:txBody>
      </p:sp>
      <p:sp>
        <p:nvSpPr>
          <p:cNvPr id="138" name="Google Shape;138;p18"/>
          <p:cNvSpPr txBox="1"/>
          <p:nvPr/>
        </p:nvSpPr>
        <p:spPr>
          <a:xfrm>
            <a:off x="3290350" y="593450"/>
            <a:ext cx="2600400" cy="4932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1B786E"/>
                </a:solidFill>
                <a:latin typeface="Georgia"/>
                <a:ea typeface="Georgia"/>
                <a:cs typeface="Georgia"/>
                <a:sym typeface="Georgia"/>
              </a:rPr>
              <a:t>Bacterial </a:t>
            </a:r>
            <a:r>
              <a:rPr b="1" lang="en-GB" sz="1800">
                <a:solidFill>
                  <a:srgbClr val="1B786E"/>
                </a:solidFill>
                <a:latin typeface="Georgia"/>
                <a:ea typeface="Georgia"/>
                <a:cs typeface="Georgia"/>
                <a:sym typeface="Georgia"/>
              </a:rPr>
              <a:t>Diseases</a:t>
            </a:r>
            <a:endParaRPr b="1" sz="1800">
              <a:solidFill>
                <a:srgbClr val="1B786E"/>
              </a:solidFill>
              <a:latin typeface="Georgia"/>
              <a:ea typeface="Georgia"/>
              <a:cs typeface="Georgia"/>
              <a:sym typeface="Georgia"/>
            </a:endParaRPr>
          </a:p>
        </p:txBody>
      </p:sp>
      <p:sp>
        <p:nvSpPr>
          <p:cNvPr id="139" name="Google Shape;139;p18"/>
          <p:cNvSpPr txBox="1"/>
          <p:nvPr/>
        </p:nvSpPr>
        <p:spPr>
          <a:xfrm>
            <a:off x="6381550" y="1969900"/>
            <a:ext cx="1538100" cy="15465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eorgia"/>
                <a:ea typeface="Georgia"/>
                <a:cs typeface="Georgia"/>
                <a:sym typeface="Georgia"/>
              </a:rPr>
              <a:t>Bacterial stalk rot</a:t>
            </a:r>
            <a:r>
              <a:rPr b="1" lang="en-GB" sz="1800">
                <a:latin typeface="Georgia"/>
                <a:ea typeface="Georgia"/>
                <a:cs typeface="Georgia"/>
                <a:sym typeface="Georgia"/>
              </a:rPr>
              <a:t>-</a:t>
            </a:r>
            <a:endParaRPr b="1" sz="1800">
              <a:latin typeface="Georgia"/>
              <a:ea typeface="Georgia"/>
              <a:cs typeface="Georgia"/>
              <a:sym typeface="Georgia"/>
            </a:endParaRPr>
          </a:p>
          <a:p>
            <a:pPr indent="0" lvl="0" marL="0" rtl="0" algn="ctr">
              <a:spcBef>
                <a:spcPts val="0"/>
              </a:spcBef>
              <a:spcAft>
                <a:spcPts val="0"/>
              </a:spcAft>
              <a:buNone/>
            </a:pPr>
            <a:r>
              <a:rPr lang="en-GB">
                <a:solidFill>
                  <a:srgbClr val="1B786E"/>
                </a:solidFill>
                <a:latin typeface="Georgia"/>
                <a:ea typeface="Georgia"/>
                <a:cs typeface="Georgia"/>
                <a:sym typeface="Georgia"/>
              </a:rPr>
              <a:t>Found in </a:t>
            </a:r>
            <a:r>
              <a:rPr lang="en-GB">
                <a:solidFill>
                  <a:srgbClr val="1B786E"/>
                </a:solidFill>
                <a:latin typeface="Georgia"/>
                <a:ea typeface="Georgia"/>
                <a:cs typeface="Georgia"/>
                <a:sym typeface="Georgia"/>
              </a:rPr>
              <a:t>Sorghum</a:t>
            </a:r>
            <a:endParaRPr>
              <a:solidFill>
                <a:srgbClr val="1B786E"/>
              </a:solidFill>
              <a:latin typeface="Georgia"/>
              <a:ea typeface="Georgia"/>
              <a:cs typeface="Georgia"/>
              <a:sym typeface="Georgia"/>
            </a:endParaRPr>
          </a:p>
        </p:txBody>
      </p:sp>
      <p:sp>
        <p:nvSpPr>
          <p:cNvPr id="140" name="Google Shape;140;p18"/>
          <p:cNvSpPr txBox="1"/>
          <p:nvPr/>
        </p:nvSpPr>
        <p:spPr>
          <a:xfrm>
            <a:off x="4577200" y="1969900"/>
            <a:ext cx="1538100" cy="15465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eorgia"/>
                <a:ea typeface="Georgia"/>
                <a:cs typeface="Georgia"/>
                <a:sym typeface="Georgia"/>
              </a:rPr>
              <a:t>Bacterial leaf streak</a:t>
            </a:r>
            <a:r>
              <a:rPr b="1" lang="en-GB" sz="1800">
                <a:latin typeface="Georgia"/>
                <a:ea typeface="Georgia"/>
                <a:cs typeface="Georgia"/>
                <a:sym typeface="Georgia"/>
              </a:rPr>
              <a:t>-</a:t>
            </a:r>
            <a:endParaRPr b="1" sz="1800">
              <a:latin typeface="Georgia"/>
              <a:ea typeface="Georgia"/>
              <a:cs typeface="Georgia"/>
              <a:sym typeface="Georgia"/>
            </a:endParaRPr>
          </a:p>
          <a:p>
            <a:pPr indent="0" lvl="0" marL="0" rtl="0" algn="ctr">
              <a:spcBef>
                <a:spcPts val="0"/>
              </a:spcBef>
              <a:spcAft>
                <a:spcPts val="0"/>
              </a:spcAft>
              <a:buNone/>
            </a:pPr>
            <a:r>
              <a:rPr lang="en-GB">
                <a:solidFill>
                  <a:srgbClr val="1B786E"/>
                </a:solidFill>
                <a:latin typeface="Georgia"/>
                <a:ea typeface="Georgia"/>
                <a:cs typeface="Georgia"/>
                <a:sym typeface="Georgia"/>
              </a:rPr>
              <a:t>Found in </a:t>
            </a:r>
            <a:r>
              <a:rPr lang="en-GB">
                <a:solidFill>
                  <a:srgbClr val="1B786E"/>
                </a:solidFill>
                <a:latin typeface="Georgia"/>
                <a:ea typeface="Georgia"/>
                <a:cs typeface="Georgia"/>
                <a:sym typeface="Georgia"/>
              </a:rPr>
              <a:t> Sorghum, Pearl millet, Small millets</a:t>
            </a:r>
            <a:r>
              <a:rPr lang="en-GB">
                <a:solidFill>
                  <a:srgbClr val="1B786E"/>
                </a:solidFill>
                <a:latin typeface="Georgia"/>
                <a:ea typeface="Georgia"/>
                <a:cs typeface="Georgia"/>
                <a:sym typeface="Georgia"/>
              </a:rPr>
              <a:t> </a:t>
            </a:r>
            <a:endParaRPr>
              <a:solidFill>
                <a:srgbClr val="1B786E"/>
              </a:solidFill>
              <a:latin typeface="Georgia"/>
              <a:ea typeface="Georgia"/>
              <a:cs typeface="Georgia"/>
              <a:sym typeface="Georgia"/>
            </a:endParaRPr>
          </a:p>
        </p:txBody>
      </p:sp>
      <p:sp>
        <p:nvSpPr>
          <p:cNvPr id="141" name="Google Shape;141;p18"/>
          <p:cNvSpPr txBox="1"/>
          <p:nvPr/>
        </p:nvSpPr>
        <p:spPr>
          <a:xfrm>
            <a:off x="2771400" y="1969900"/>
            <a:ext cx="1538100" cy="15465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Bacterial leaf stripe</a:t>
            </a:r>
            <a:r>
              <a:rPr b="1" lang="en-GB" sz="1800">
                <a:latin typeface="Roboto"/>
                <a:ea typeface="Roboto"/>
                <a:cs typeface="Roboto"/>
                <a:sym typeface="Roboto"/>
              </a:rPr>
              <a:t>-</a:t>
            </a:r>
            <a:endParaRPr b="1" sz="1800">
              <a:latin typeface="Roboto"/>
              <a:ea typeface="Roboto"/>
              <a:cs typeface="Roboto"/>
              <a:sym typeface="Roboto"/>
            </a:endParaRPr>
          </a:p>
          <a:p>
            <a:pPr indent="0" lvl="0" marL="0" rtl="0" algn="ctr">
              <a:spcBef>
                <a:spcPts val="0"/>
              </a:spcBef>
              <a:spcAft>
                <a:spcPts val="0"/>
              </a:spcAft>
              <a:buNone/>
            </a:pPr>
            <a:r>
              <a:rPr lang="en-GB">
                <a:solidFill>
                  <a:srgbClr val="1B786E"/>
                </a:solidFill>
                <a:latin typeface="Roboto"/>
                <a:ea typeface="Roboto"/>
                <a:cs typeface="Roboto"/>
                <a:sym typeface="Roboto"/>
              </a:rPr>
              <a:t>Found in </a:t>
            </a:r>
            <a:r>
              <a:rPr lang="en-GB">
                <a:solidFill>
                  <a:srgbClr val="1B786E"/>
                </a:solidFill>
                <a:latin typeface="Roboto"/>
                <a:ea typeface="Roboto"/>
                <a:cs typeface="Roboto"/>
                <a:sym typeface="Roboto"/>
              </a:rPr>
              <a:t> Sorghum, Pearl millet, Finger millet</a:t>
            </a:r>
            <a:endParaRPr>
              <a:solidFill>
                <a:srgbClr val="1B786E"/>
              </a:solidFill>
              <a:latin typeface="Roboto"/>
              <a:ea typeface="Roboto"/>
              <a:cs typeface="Roboto"/>
              <a:sym typeface="Roboto"/>
            </a:endParaRPr>
          </a:p>
        </p:txBody>
      </p:sp>
      <p:sp>
        <p:nvSpPr>
          <p:cNvPr id="142" name="Google Shape;142;p18"/>
          <p:cNvSpPr txBox="1"/>
          <p:nvPr/>
        </p:nvSpPr>
        <p:spPr>
          <a:xfrm>
            <a:off x="965600" y="1969900"/>
            <a:ext cx="1538100" cy="15465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eorgia"/>
                <a:ea typeface="Georgia"/>
                <a:cs typeface="Georgia"/>
                <a:sym typeface="Georgia"/>
              </a:rPr>
              <a:t>Bacterial leaf spot-</a:t>
            </a:r>
            <a:endParaRPr b="1" sz="1800">
              <a:latin typeface="Georgia"/>
              <a:ea typeface="Georgia"/>
              <a:cs typeface="Georgia"/>
              <a:sym typeface="Georgia"/>
            </a:endParaRPr>
          </a:p>
          <a:p>
            <a:pPr indent="0" lvl="0" marL="0" rtl="0" algn="ctr">
              <a:spcBef>
                <a:spcPts val="0"/>
              </a:spcBef>
              <a:spcAft>
                <a:spcPts val="0"/>
              </a:spcAft>
              <a:buNone/>
            </a:pPr>
            <a:r>
              <a:rPr lang="en-GB">
                <a:solidFill>
                  <a:srgbClr val="1B786E"/>
                </a:solidFill>
                <a:latin typeface="Georgia"/>
                <a:ea typeface="Georgia"/>
                <a:cs typeface="Georgia"/>
                <a:sym typeface="Georgia"/>
              </a:rPr>
              <a:t>Found in  </a:t>
            </a:r>
            <a:r>
              <a:rPr lang="en-GB">
                <a:solidFill>
                  <a:srgbClr val="1B786E"/>
                </a:solidFill>
                <a:latin typeface="Georgia"/>
                <a:ea typeface="Georgia"/>
                <a:cs typeface="Georgia"/>
                <a:sym typeface="Georgia"/>
              </a:rPr>
              <a:t> Sorghum, Pearl millet, Finger millet</a:t>
            </a:r>
            <a:endParaRPr>
              <a:solidFill>
                <a:srgbClr val="1B786E"/>
              </a:solidFill>
              <a:latin typeface="Georgia"/>
              <a:ea typeface="Georgia"/>
              <a:cs typeface="Georgia"/>
              <a:sym typeface="Georgia"/>
            </a:endParaRPr>
          </a:p>
        </p:txBody>
      </p:sp>
      <p:cxnSp>
        <p:nvCxnSpPr>
          <p:cNvPr id="143" name="Google Shape;143;p18"/>
          <p:cNvCxnSpPr>
            <a:stCxn id="138" idx="2"/>
          </p:cNvCxnSpPr>
          <p:nvPr/>
        </p:nvCxnSpPr>
        <p:spPr>
          <a:xfrm>
            <a:off x="4590550" y="1086650"/>
            <a:ext cx="0" cy="43170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8"/>
          <p:cNvCxnSpPr/>
          <p:nvPr/>
        </p:nvCxnSpPr>
        <p:spPr>
          <a:xfrm>
            <a:off x="1639025" y="1533715"/>
            <a:ext cx="5533200" cy="123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18"/>
          <p:cNvCxnSpPr/>
          <p:nvPr/>
        </p:nvCxnSpPr>
        <p:spPr>
          <a:xfrm>
            <a:off x="1639025" y="1538813"/>
            <a:ext cx="0" cy="4383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18"/>
          <p:cNvCxnSpPr/>
          <p:nvPr/>
        </p:nvCxnSpPr>
        <p:spPr>
          <a:xfrm>
            <a:off x="3538300" y="1558069"/>
            <a:ext cx="5100" cy="3996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18"/>
          <p:cNvCxnSpPr/>
          <p:nvPr/>
        </p:nvCxnSpPr>
        <p:spPr>
          <a:xfrm>
            <a:off x="5345788" y="1556279"/>
            <a:ext cx="900" cy="403200"/>
          </a:xfrm>
          <a:prstGeom prst="straightConnector1">
            <a:avLst/>
          </a:prstGeom>
          <a:noFill/>
          <a:ln cap="flat" cmpd="sng" w="9525">
            <a:solidFill>
              <a:schemeClr val="dk2"/>
            </a:solidFill>
            <a:prstDash val="solid"/>
            <a:round/>
            <a:headEnd len="med" w="med" type="none"/>
            <a:tailEnd len="med" w="med" type="triangle"/>
          </a:ln>
        </p:spPr>
      </p:cxnSp>
      <p:cxnSp>
        <p:nvCxnSpPr>
          <p:cNvPr id="148" name="Google Shape;148;p18"/>
          <p:cNvCxnSpPr/>
          <p:nvPr/>
        </p:nvCxnSpPr>
        <p:spPr>
          <a:xfrm>
            <a:off x="7149100" y="1550219"/>
            <a:ext cx="3000" cy="415200"/>
          </a:xfrm>
          <a:prstGeom prst="straightConnector1">
            <a:avLst/>
          </a:prstGeom>
          <a:noFill/>
          <a:ln cap="flat" cmpd="sng" w="9525">
            <a:solidFill>
              <a:schemeClr val="dk2"/>
            </a:solidFill>
            <a:prstDash val="solid"/>
            <a:round/>
            <a:headEnd len="med" w="med" type="none"/>
            <a:tailEnd len="med" w="med" type="triangle"/>
          </a:ln>
        </p:spPr>
      </p:cxnSp>
      <p:pic>
        <p:nvPicPr>
          <p:cNvPr id="149" name="Google Shape;149;p18"/>
          <p:cNvPicPr preferRelativeResize="0"/>
          <p:nvPr/>
        </p:nvPicPr>
        <p:blipFill rotWithShape="1">
          <a:blip r:embed="rId3">
            <a:alphaModFix/>
          </a:blip>
          <a:srcRect b="18550" l="43368" r="40979" t="48985"/>
          <a:stretch/>
        </p:blipFill>
        <p:spPr>
          <a:xfrm>
            <a:off x="965600" y="3516400"/>
            <a:ext cx="1538102" cy="1485475"/>
          </a:xfrm>
          <a:prstGeom prst="rect">
            <a:avLst/>
          </a:prstGeom>
          <a:noFill/>
          <a:ln>
            <a:noFill/>
          </a:ln>
        </p:spPr>
      </p:pic>
      <p:pic>
        <p:nvPicPr>
          <p:cNvPr id="150" name="Google Shape;150;p18"/>
          <p:cNvPicPr preferRelativeResize="0"/>
          <p:nvPr/>
        </p:nvPicPr>
        <p:blipFill rotWithShape="1">
          <a:blip r:embed="rId4">
            <a:alphaModFix/>
          </a:blip>
          <a:srcRect b="17166" l="43496" r="40976" t="31530"/>
          <a:stretch/>
        </p:blipFill>
        <p:spPr>
          <a:xfrm>
            <a:off x="2771400" y="3528625"/>
            <a:ext cx="1538098" cy="1473250"/>
          </a:xfrm>
          <a:prstGeom prst="rect">
            <a:avLst/>
          </a:prstGeom>
          <a:noFill/>
          <a:ln>
            <a:noFill/>
          </a:ln>
        </p:spPr>
      </p:pic>
      <p:pic>
        <p:nvPicPr>
          <p:cNvPr id="151" name="Google Shape;151;p18"/>
          <p:cNvPicPr preferRelativeResize="0"/>
          <p:nvPr/>
        </p:nvPicPr>
        <p:blipFill rotWithShape="1">
          <a:blip r:embed="rId5">
            <a:alphaModFix/>
          </a:blip>
          <a:srcRect b="42671" l="43795" r="41609" t="27261"/>
          <a:stretch/>
        </p:blipFill>
        <p:spPr>
          <a:xfrm>
            <a:off x="4577200" y="3526825"/>
            <a:ext cx="1538098" cy="1473250"/>
          </a:xfrm>
          <a:prstGeom prst="rect">
            <a:avLst/>
          </a:prstGeom>
          <a:noFill/>
          <a:ln>
            <a:noFill/>
          </a:ln>
        </p:spPr>
      </p:pic>
      <p:pic>
        <p:nvPicPr>
          <p:cNvPr id="152" name="Google Shape;152;p18"/>
          <p:cNvPicPr preferRelativeResize="0"/>
          <p:nvPr/>
        </p:nvPicPr>
        <p:blipFill rotWithShape="1">
          <a:blip r:embed="rId6">
            <a:alphaModFix/>
          </a:blip>
          <a:srcRect b="35659" l="43422" r="52011" t="35459"/>
          <a:stretch/>
        </p:blipFill>
        <p:spPr>
          <a:xfrm>
            <a:off x="6383000" y="3516400"/>
            <a:ext cx="1538098" cy="148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729450" y="116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600"/>
              <a:t>.</a:t>
            </a:r>
            <a:endParaRPr sz="600"/>
          </a:p>
        </p:txBody>
      </p:sp>
      <p:sp>
        <p:nvSpPr>
          <p:cNvPr id="158" name="Google Shape;158;p19"/>
          <p:cNvSpPr txBox="1"/>
          <p:nvPr>
            <p:ph idx="1" type="body"/>
          </p:nvPr>
        </p:nvSpPr>
        <p:spPr>
          <a:xfrm>
            <a:off x="729450" y="19988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
              <a:t>.</a:t>
            </a:r>
            <a:endParaRPr sz="600"/>
          </a:p>
        </p:txBody>
      </p:sp>
      <p:sp>
        <p:nvSpPr>
          <p:cNvPr id="159" name="Google Shape;159;p19"/>
          <p:cNvSpPr txBox="1"/>
          <p:nvPr/>
        </p:nvSpPr>
        <p:spPr>
          <a:xfrm>
            <a:off x="3425925" y="581625"/>
            <a:ext cx="2280000" cy="4995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rgbClr val="1B786E"/>
                </a:solidFill>
                <a:latin typeface="Georgia"/>
                <a:ea typeface="Georgia"/>
                <a:cs typeface="Georgia"/>
                <a:sym typeface="Georgia"/>
              </a:rPr>
              <a:t>Viral </a:t>
            </a:r>
            <a:r>
              <a:rPr b="1" lang="en-GB" sz="1800">
                <a:solidFill>
                  <a:srgbClr val="1B786E"/>
                </a:solidFill>
                <a:latin typeface="Georgia"/>
                <a:ea typeface="Georgia"/>
                <a:cs typeface="Georgia"/>
                <a:sym typeface="Georgia"/>
              </a:rPr>
              <a:t>Diseases</a:t>
            </a:r>
            <a:endParaRPr b="1" sz="1800">
              <a:solidFill>
                <a:srgbClr val="1B786E"/>
              </a:solidFill>
              <a:latin typeface="Georgia"/>
              <a:ea typeface="Georgia"/>
              <a:cs typeface="Georgia"/>
              <a:sym typeface="Georgia"/>
            </a:endParaRPr>
          </a:p>
        </p:txBody>
      </p:sp>
      <p:sp>
        <p:nvSpPr>
          <p:cNvPr id="160" name="Google Shape;160;p19"/>
          <p:cNvSpPr txBox="1"/>
          <p:nvPr/>
        </p:nvSpPr>
        <p:spPr>
          <a:xfrm>
            <a:off x="6381550" y="1975525"/>
            <a:ext cx="1538100" cy="16653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eorgia"/>
                <a:ea typeface="Georgia"/>
                <a:cs typeface="Georgia"/>
                <a:sym typeface="Georgia"/>
              </a:rPr>
              <a:t>Ragi severe mosaic</a:t>
            </a:r>
            <a:r>
              <a:rPr b="1" lang="en-GB" sz="1800">
                <a:latin typeface="Georgia"/>
                <a:ea typeface="Georgia"/>
                <a:cs typeface="Georgia"/>
                <a:sym typeface="Georgia"/>
              </a:rPr>
              <a:t>-</a:t>
            </a:r>
            <a:endParaRPr b="1" sz="1800">
              <a:latin typeface="Georgia"/>
              <a:ea typeface="Georgia"/>
              <a:cs typeface="Georgia"/>
              <a:sym typeface="Georgia"/>
            </a:endParaRPr>
          </a:p>
          <a:p>
            <a:pPr indent="0" lvl="0" marL="0" rtl="0" algn="ctr">
              <a:spcBef>
                <a:spcPts val="0"/>
              </a:spcBef>
              <a:spcAft>
                <a:spcPts val="0"/>
              </a:spcAft>
              <a:buNone/>
            </a:pPr>
            <a:r>
              <a:rPr lang="en-GB">
                <a:solidFill>
                  <a:srgbClr val="1B786E"/>
                </a:solidFill>
                <a:latin typeface="Georgia"/>
                <a:ea typeface="Georgia"/>
                <a:cs typeface="Georgia"/>
                <a:sym typeface="Georgia"/>
              </a:rPr>
              <a:t>Found in Sorghum, Pearl millet, Small millets</a:t>
            </a:r>
            <a:endParaRPr>
              <a:solidFill>
                <a:srgbClr val="1B786E"/>
              </a:solidFill>
              <a:latin typeface="Georgia"/>
              <a:ea typeface="Georgia"/>
              <a:cs typeface="Georgia"/>
              <a:sym typeface="Georgia"/>
            </a:endParaRPr>
          </a:p>
        </p:txBody>
      </p:sp>
      <p:sp>
        <p:nvSpPr>
          <p:cNvPr id="161" name="Google Shape;161;p19"/>
          <p:cNvSpPr txBox="1"/>
          <p:nvPr/>
        </p:nvSpPr>
        <p:spPr>
          <a:xfrm>
            <a:off x="4577200" y="1975525"/>
            <a:ext cx="1538100" cy="16653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eorgia"/>
                <a:ea typeface="Georgia"/>
                <a:cs typeface="Georgia"/>
                <a:sym typeface="Georgia"/>
              </a:rPr>
              <a:t>Red stripe (SRSD)</a:t>
            </a:r>
            <a:r>
              <a:rPr b="1" lang="en-GB" sz="1800">
                <a:latin typeface="Georgia"/>
                <a:ea typeface="Georgia"/>
                <a:cs typeface="Georgia"/>
                <a:sym typeface="Georgia"/>
              </a:rPr>
              <a:t>-</a:t>
            </a:r>
            <a:endParaRPr b="1" sz="1800">
              <a:latin typeface="Georgia"/>
              <a:ea typeface="Georgia"/>
              <a:cs typeface="Georgia"/>
              <a:sym typeface="Georgia"/>
            </a:endParaRPr>
          </a:p>
          <a:p>
            <a:pPr indent="0" lvl="0" marL="0" rtl="0" algn="ctr">
              <a:spcBef>
                <a:spcPts val="0"/>
              </a:spcBef>
              <a:spcAft>
                <a:spcPts val="0"/>
              </a:spcAft>
              <a:buNone/>
            </a:pPr>
            <a:r>
              <a:rPr lang="en-GB">
                <a:solidFill>
                  <a:srgbClr val="1B786E"/>
                </a:solidFill>
                <a:latin typeface="Georgia"/>
                <a:ea typeface="Georgia"/>
                <a:cs typeface="Georgia"/>
                <a:sym typeface="Georgia"/>
              </a:rPr>
              <a:t>Found in </a:t>
            </a:r>
            <a:r>
              <a:rPr lang="en-GB">
                <a:solidFill>
                  <a:srgbClr val="1B786E"/>
                </a:solidFill>
                <a:latin typeface="Georgia"/>
                <a:ea typeface="Georgia"/>
                <a:cs typeface="Georgia"/>
                <a:sym typeface="Georgia"/>
              </a:rPr>
              <a:t> Sorghum, Pearl millet, Small millets</a:t>
            </a:r>
            <a:endParaRPr>
              <a:solidFill>
                <a:srgbClr val="1B786E"/>
              </a:solidFill>
              <a:latin typeface="Georgia"/>
              <a:ea typeface="Georgia"/>
              <a:cs typeface="Georgia"/>
              <a:sym typeface="Georgia"/>
            </a:endParaRPr>
          </a:p>
        </p:txBody>
      </p:sp>
      <p:sp>
        <p:nvSpPr>
          <p:cNvPr id="162" name="Google Shape;162;p19"/>
          <p:cNvSpPr txBox="1"/>
          <p:nvPr/>
        </p:nvSpPr>
        <p:spPr>
          <a:xfrm>
            <a:off x="2771400" y="1975525"/>
            <a:ext cx="1538100" cy="16653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Roboto"/>
                <a:ea typeface="Roboto"/>
                <a:cs typeface="Roboto"/>
                <a:sym typeface="Roboto"/>
              </a:rPr>
              <a:t>Maize mosaic (MMV-S)</a:t>
            </a:r>
            <a:r>
              <a:rPr b="1" lang="en-GB" sz="1800">
                <a:latin typeface="Roboto"/>
                <a:ea typeface="Roboto"/>
                <a:cs typeface="Roboto"/>
                <a:sym typeface="Roboto"/>
              </a:rPr>
              <a:t>-</a:t>
            </a:r>
            <a:endParaRPr b="1" sz="1800">
              <a:latin typeface="Roboto"/>
              <a:ea typeface="Roboto"/>
              <a:cs typeface="Roboto"/>
              <a:sym typeface="Roboto"/>
            </a:endParaRPr>
          </a:p>
          <a:p>
            <a:pPr indent="0" lvl="0" marL="0" rtl="0" algn="ctr">
              <a:spcBef>
                <a:spcPts val="0"/>
              </a:spcBef>
              <a:spcAft>
                <a:spcPts val="0"/>
              </a:spcAft>
              <a:buNone/>
            </a:pPr>
            <a:r>
              <a:rPr lang="en-GB">
                <a:solidFill>
                  <a:srgbClr val="1B786E"/>
                </a:solidFill>
                <a:latin typeface="Roboto"/>
                <a:ea typeface="Roboto"/>
                <a:cs typeface="Roboto"/>
                <a:sym typeface="Roboto"/>
              </a:rPr>
              <a:t>Found in Sorghum, Pearl millet, Small millets</a:t>
            </a:r>
            <a:endParaRPr>
              <a:solidFill>
                <a:srgbClr val="1B786E"/>
              </a:solidFill>
              <a:latin typeface="Roboto"/>
              <a:ea typeface="Roboto"/>
              <a:cs typeface="Roboto"/>
              <a:sym typeface="Roboto"/>
            </a:endParaRPr>
          </a:p>
        </p:txBody>
      </p:sp>
      <p:sp>
        <p:nvSpPr>
          <p:cNvPr id="163" name="Google Shape;163;p19"/>
          <p:cNvSpPr txBox="1"/>
          <p:nvPr/>
        </p:nvSpPr>
        <p:spPr>
          <a:xfrm>
            <a:off x="965600" y="1975525"/>
            <a:ext cx="1538100" cy="1665300"/>
          </a:xfrm>
          <a:prstGeom prst="rect">
            <a:avLst/>
          </a:prstGeom>
          <a:noFill/>
          <a:ln cap="flat" cmpd="sng" w="19050">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latin typeface="Georgia"/>
                <a:ea typeface="Georgia"/>
                <a:cs typeface="Georgia"/>
                <a:sym typeface="Georgia"/>
              </a:rPr>
              <a:t>Maize stripe (MStV-S)-</a:t>
            </a:r>
            <a:endParaRPr b="1" sz="1800">
              <a:latin typeface="Georgia"/>
              <a:ea typeface="Georgia"/>
              <a:cs typeface="Georgia"/>
              <a:sym typeface="Georgia"/>
            </a:endParaRPr>
          </a:p>
          <a:p>
            <a:pPr indent="0" lvl="0" marL="0" rtl="0" algn="ctr">
              <a:spcBef>
                <a:spcPts val="0"/>
              </a:spcBef>
              <a:spcAft>
                <a:spcPts val="0"/>
              </a:spcAft>
              <a:buNone/>
            </a:pPr>
            <a:r>
              <a:rPr lang="en-GB">
                <a:solidFill>
                  <a:srgbClr val="1B786E"/>
                </a:solidFill>
                <a:latin typeface="Georgia"/>
                <a:ea typeface="Georgia"/>
                <a:cs typeface="Georgia"/>
                <a:sym typeface="Georgia"/>
              </a:rPr>
              <a:t>Found in  </a:t>
            </a:r>
            <a:r>
              <a:rPr lang="en-GB">
                <a:solidFill>
                  <a:srgbClr val="1B786E"/>
                </a:solidFill>
                <a:latin typeface="Georgia"/>
                <a:ea typeface="Georgia"/>
                <a:cs typeface="Georgia"/>
                <a:sym typeface="Georgia"/>
              </a:rPr>
              <a:t> Sorghum, Pearl millet, Small millets</a:t>
            </a:r>
            <a:endParaRPr>
              <a:solidFill>
                <a:srgbClr val="1B786E"/>
              </a:solidFill>
              <a:latin typeface="Georgia"/>
              <a:ea typeface="Georgia"/>
              <a:cs typeface="Georgia"/>
              <a:sym typeface="Georgia"/>
            </a:endParaRPr>
          </a:p>
        </p:txBody>
      </p:sp>
      <p:cxnSp>
        <p:nvCxnSpPr>
          <p:cNvPr id="164" name="Google Shape;164;p19"/>
          <p:cNvCxnSpPr>
            <a:stCxn id="159" idx="2"/>
          </p:cNvCxnSpPr>
          <p:nvPr/>
        </p:nvCxnSpPr>
        <p:spPr>
          <a:xfrm>
            <a:off x="4565925" y="1081125"/>
            <a:ext cx="0" cy="4371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19"/>
          <p:cNvCxnSpPr/>
          <p:nvPr/>
        </p:nvCxnSpPr>
        <p:spPr>
          <a:xfrm>
            <a:off x="1639025" y="1533813"/>
            <a:ext cx="5533200" cy="123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19"/>
          <p:cNvCxnSpPr/>
          <p:nvPr/>
        </p:nvCxnSpPr>
        <p:spPr>
          <a:xfrm>
            <a:off x="1639025" y="1538975"/>
            <a:ext cx="0" cy="443700"/>
          </a:xfrm>
          <a:prstGeom prst="straightConnector1">
            <a:avLst/>
          </a:prstGeom>
          <a:noFill/>
          <a:ln cap="flat" cmpd="sng" w="9525">
            <a:solidFill>
              <a:schemeClr val="dk2"/>
            </a:solidFill>
            <a:prstDash val="solid"/>
            <a:round/>
            <a:headEnd len="med" w="med" type="none"/>
            <a:tailEnd len="med" w="med" type="triangle"/>
          </a:ln>
        </p:spPr>
      </p:cxnSp>
      <p:cxnSp>
        <p:nvCxnSpPr>
          <p:cNvPr id="167" name="Google Shape;167;p19"/>
          <p:cNvCxnSpPr/>
          <p:nvPr/>
        </p:nvCxnSpPr>
        <p:spPr>
          <a:xfrm>
            <a:off x="3538300" y="1558475"/>
            <a:ext cx="5100" cy="404700"/>
          </a:xfrm>
          <a:prstGeom prst="straightConnector1">
            <a:avLst/>
          </a:prstGeom>
          <a:noFill/>
          <a:ln cap="flat" cmpd="sng" w="9525">
            <a:solidFill>
              <a:schemeClr val="dk2"/>
            </a:solidFill>
            <a:prstDash val="solid"/>
            <a:round/>
            <a:headEnd len="med" w="med" type="none"/>
            <a:tailEnd len="med" w="med" type="triangle"/>
          </a:ln>
        </p:spPr>
      </p:cxnSp>
      <p:cxnSp>
        <p:nvCxnSpPr>
          <p:cNvPr id="168" name="Google Shape;168;p19"/>
          <p:cNvCxnSpPr/>
          <p:nvPr/>
        </p:nvCxnSpPr>
        <p:spPr>
          <a:xfrm>
            <a:off x="5345788" y="1556663"/>
            <a:ext cx="900" cy="4083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19"/>
          <p:cNvCxnSpPr/>
          <p:nvPr/>
        </p:nvCxnSpPr>
        <p:spPr>
          <a:xfrm>
            <a:off x="7149100" y="1550525"/>
            <a:ext cx="3000" cy="420600"/>
          </a:xfrm>
          <a:prstGeom prst="straightConnector1">
            <a:avLst/>
          </a:prstGeom>
          <a:noFill/>
          <a:ln cap="flat" cmpd="sng" w="9525">
            <a:solidFill>
              <a:schemeClr val="dk2"/>
            </a:solidFill>
            <a:prstDash val="solid"/>
            <a:round/>
            <a:headEnd len="med" w="med" type="none"/>
            <a:tailEnd len="med" w="med" type="triangle"/>
          </a:ln>
        </p:spPr>
      </p:cxnSp>
      <p:pic>
        <p:nvPicPr>
          <p:cNvPr id="170" name="Google Shape;170;p19"/>
          <p:cNvPicPr preferRelativeResize="0"/>
          <p:nvPr/>
        </p:nvPicPr>
        <p:blipFill rotWithShape="1">
          <a:blip r:embed="rId3">
            <a:alphaModFix/>
          </a:blip>
          <a:srcRect b="17176" l="43368" r="46239" t="52030"/>
          <a:stretch/>
        </p:blipFill>
        <p:spPr>
          <a:xfrm>
            <a:off x="965600" y="3640825"/>
            <a:ext cx="1538102" cy="1338676"/>
          </a:xfrm>
          <a:prstGeom prst="rect">
            <a:avLst/>
          </a:prstGeom>
          <a:noFill/>
          <a:ln>
            <a:noFill/>
          </a:ln>
        </p:spPr>
      </p:pic>
      <p:pic>
        <p:nvPicPr>
          <p:cNvPr id="171" name="Google Shape;171;p19"/>
          <p:cNvPicPr preferRelativeResize="0"/>
          <p:nvPr/>
        </p:nvPicPr>
        <p:blipFill rotWithShape="1">
          <a:blip r:embed="rId4">
            <a:alphaModFix/>
          </a:blip>
          <a:srcRect b="36007" l="43496" r="40932" t="35897"/>
          <a:stretch/>
        </p:blipFill>
        <p:spPr>
          <a:xfrm>
            <a:off x="2771400" y="3653175"/>
            <a:ext cx="1538102" cy="1326324"/>
          </a:xfrm>
          <a:prstGeom prst="rect">
            <a:avLst/>
          </a:prstGeom>
          <a:noFill/>
          <a:ln>
            <a:noFill/>
          </a:ln>
        </p:spPr>
      </p:pic>
      <p:pic>
        <p:nvPicPr>
          <p:cNvPr id="172" name="Google Shape;172;p19"/>
          <p:cNvPicPr preferRelativeResize="0"/>
          <p:nvPr/>
        </p:nvPicPr>
        <p:blipFill rotWithShape="1">
          <a:blip r:embed="rId5">
            <a:alphaModFix/>
          </a:blip>
          <a:srcRect b="11144" l="43460" r="40932" t="64858"/>
          <a:stretch/>
        </p:blipFill>
        <p:spPr>
          <a:xfrm>
            <a:off x="4577200" y="3651375"/>
            <a:ext cx="1538098" cy="1330309"/>
          </a:xfrm>
          <a:prstGeom prst="rect">
            <a:avLst/>
          </a:prstGeom>
          <a:noFill/>
          <a:ln>
            <a:noFill/>
          </a:ln>
        </p:spPr>
      </p:pic>
      <p:pic>
        <p:nvPicPr>
          <p:cNvPr id="173" name="Google Shape;173;p19"/>
          <p:cNvPicPr preferRelativeResize="0"/>
          <p:nvPr/>
        </p:nvPicPr>
        <p:blipFill rotWithShape="1">
          <a:blip r:embed="rId6">
            <a:alphaModFix/>
          </a:blip>
          <a:srcRect b="26066" l="43423" r="40598" t="54300"/>
          <a:stretch/>
        </p:blipFill>
        <p:spPr>
          <a:xfrm>
            <a:off x="6383000" y="3640825"/>
            <a:ext cx="1538102" cy="1326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sz="1800">
                <a:solidFill>
                  <a:srgbClr val="000000"/>
                </a:solidFill>
                <a:latin typeface="Georgia"/>
                <a:ea typeface="Georgia"/>
                <a:cs typeface="Georgia"/>
                <a:sym typeface="Georgia"/>
              </a:rPr>
              <a:t>To make a platform independent application which takes millet pictures as input and the disease is predicted (else healthy) by the proposed deep learning model (deployed on Django REST API). It also  gives the output as the disease name and the methods which can be applied to cure the disease. The model is built using the GoogLeNet architecture.</a:t>
            </a:r>
            <a:endParaRPr sz="1800">
              <a:solidFill>
                <a:srgbClr val="000000"/>
              </a:solidFill>
              <a:latin typeface="Georgia"/>
              <a:ea typeface="Georgia"/>
              <a:cs typeface="Georgia"/>
              <a:sym typeface="Georgia"/>
            </a:endParaRPr>
          </a:p>
          <a:p>
            <a:pPr indent="0" lvl="0" marL="0" rtl="0" algn="l">
              <a:spcBef>
                <a:spcPts val="1600"/>
              </a:spcBef>
              <a:spcAft>
                <a:spcPts val="0"/>
              </a:spcAft>
              <a:buNone/>
            </a:pPr>
            <a:r>
              <a:t/>
            </a:r>
            <a:endParaRPr sz="1800">
              <a:solidFill>
                <a:srgbClr val="000000"/>
              </a:solidFill>
              <a:latin typeface="Georgia"/>
              <a:ea typeface="Georgia"/>
              <a:cs typeface="Georgia"/>
              <a:sym typeface="Georgia"/>
            </a:endParaRPr>
          </a:p>
          <a:p>
            <a:pPr indent="0" lvl="0" marL="0" rtl="0" algn="l">
              <a:spcBef>
                <a:spcPts val="1600"/>
              </a:spcBef>
              <a:spcAft>
                <a:spcPts val="0"/>
              </a:spcAft>
              <a:buNone/>
            </a:pPr>
            <a:r>
              <a:t/>
            </a:r>
            <a:endParaRPr sz="1800">
              <a:solidFill>
                <a:srgbClr val="000000"/>
              </a:solidFill>
              <a:latin typeface="Georgia"/>
              <a:ea typeface="Georgia"/>
              <a:cs typeface="Georgia"/>
              <a:sym typeface="Georgia"/>
            </a:endParaRPr>
          </a:p>
          <a:p>
            <a:pPr indent="0" lvl="0" marL="0" rtl="0" algn="l">
              <a:spcBef>
                <a:spcPts val="1600"/>
              </a:spcBef>
              <a:spcAft>
                <a:spcPts val="1600"/>
              </a:spcAft>
              <a:buNone/>
            </a:pPr>
            <a:r>
              <a:t/>
            </a:r>
            <a:endParaRPr sz="1800">
              <a:solidFill>
                <a:srgbClr val="000000"/>
              </a:solidFill>
              <a:latin typeface="Georgia"/>
              <a:ea typeface="Georgia"/>
              <a:cs typeface="Georgia"/>
              <a:sym typeface="Georgia"/>
            </a:endParaRPr>
          </a:p>
        </p:txBody>
      </p:sp>
      <p:sp>
        <p:nvSpPr>
          <p:cNvPr id="179" name="Google Shape;179;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Problem Statement</a:t>
            </a:r>
            <a:endParaRPr>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11700" y="-807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Georgia"/>
                <a:ea typeface="Georgia"/>
                <a:cs typeface="Georgia"/>
                <a:sym typeface="Georgia"/>
              </a:rPr>
              <a:t>Common diseases</a:t>
            </a:r>
            <a:endParaRPr>
              <a:latin typeface="Georgia"/>
              <a:ea typeface="Georgia"/>
              <a:cs typeface="Georgia"/>
              <a:sym typeface="Georgia"/>
            </a:endParaRPr>
          </a:p>
        </p:txBody>
      </p:sp>
      <p:grpSp>
        <p:nvGrpSpPr>
          <p:cNvPr id="185" name="Google Shape;185;p21"/>
          <p:cNvGrpSpPr/>
          <p:nvPr/>
        </p:nvGrpSpPr>
        <p:grpSpPr>
          <a:xfrm>
            <a:off x="311699" y="683139"/>
            <a:ext cx="3237458" cy="2000166"/>
            <a:chOff x="311699" y="1171600"/>
            <a:chExt cx="3280099" cy="2339375"/>
          </a:xfrm>
        </p:grpSpPr>
        <p:pic>
          <p:nvPicPr>
            <p:cNvPr id="186" name="Google Shape;186;p21" title="Bipolaris leaf disease"/>
            <p:cNvPicPr preferRelativeResize="0"/>
            <p:nvPr/>
          </p:nvPicPr>
          <p:blipFill>
            <a:blip r:embed="rId3">
              <a:alphaModFix/>
            </a:blip>
            <a:stretch>
              <a:fillRect/>
            </a:stretch>
          </p:blipFill>
          <p:spPr>
            <a:xfrm>
              <a:off x="311699" y="1171600"/>
              <a:ext cx="3280099" cy="2227524"/>
            </a:xfrm>
            <a:prstGeom prst="rect">
              <a:avLst/>
            </a:prstGeom>
            <a:noFill/>
            <a:ln>
              <a:noFill/>
            </a:ln>
          </p:spPr>
        </p:pic>
        <p:sp>
          <p:nvSpPr>
            <p:cNvPr id="187" name="Google Shape;187;p21"/>
            <p:cNvSpPr txBox="1"/>
            <p:nvPr/>
          </p:nvSpPr>
          <p:spPr>
            <a:xfrm>
              <a:off x="323350" y="3294675"/>
              <a:ext cx="3256800" cy="2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Bipolaris leaf spot</a:t>
              </a:r>
              <a:endParaRPr>
                <a:latin typeface="Georgia"/>
                <a:ea typeface="Georgia"/>
                <a:cs typeface="Georgia"/>
                <a:sym typeface="Georgia"/>
              </a:endParaRPr>
            </a:p>
          </p:txBody>
        </p:sp>
      </p:grpSp>
      <p:grpSp>
        <p:nvGrpSpPr>
          <p:cNvPr id="188" name="Google Shape;188;p21"/>
          <p:cNvGrpSpPr/>
          <p:nvPr/>
        </p:nvGrpSpPr>
        <p:grpSpPr>
          <a:xfrm>
            <a:off x="311691" y="2902026"/>
            <a:ext cx="1559986" cy="1829597"/>
            <a:chOff x="3938200" y="681325"/>
            <a:chExt cx="1685925" cy="2484178"/>
          </a:xfrm>
        </p:grpSpPr>
        <p:pic>
          <p:nvPicPr>
            <p:cNvPr id="189" name="Google Shape;189;p21"/>
            <p:cNvPicPr preferRelativeResize="0"/>
            <p:nvPr/>
          </p:nvPicPr>
          <p:blipFill>
            <a:blip r:embed="rId4">
              <a:alphaModFix/>
            </a:blip>
            <a:stretch>
              <a:fillRect/>
            </a:stretch>
          </p:blipFill>
          <p:spPr>
            <a:xfrm>
              <a:off x="3938200" y="681325"/>
              <a:ext cx="1685925" cy="2179274"/>
            </a:xfrm>
            <a:prstGeom prst="rect">
              <a:avLst/>
            </a:prstGeom>
            <a:noFill/>
            <a:ln>
              <a:noFill/>
            </a:ln>
          </p:spPr>
        </p:pic>
        <p:sp>
          <p:nvSpPr>
            <p:cNvPr id="190" name="Google Shape;190;p21"/>
            <p:cNvSpPr txBox="1"/>
            <p:nvPr/>
          </p:nvSpPr>
          <p:spPr>
            <a:xfrm>
              <a:off x="3957501" y="2836403"/>
              <a:ext cx="16629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Ergot</a:t>
              </a:r>
              <a:endParaRPr>
                <a:latin typeface="Georgia"/>
                <a:ea typeface="Georgia"/>
                <a:cs typeface="Georgia"/>
                <a:sym typeface="Georgia"/>
              </a:endParaRPr>
            </a:p>
          </p:txBody>
        </p:sp>
      </p:grpSp>
      <p:grpSp>
        <p:nvGrpSpPr>
          <p:cNvPr id="191" name="Google Shape;191;p21"/>
          <p:cNvGrpSpPr/>
          <p:nvPr/>
        </p:nvGrpSpPr>
        <p:grpSpPr>
          <a:xfrm>
            <a:off x="2035384" y="2906259"/>
            <a:ext cx="1499645" cy="1775129"/>
            <a:chOff x="3485963" y="2643400"/>
            <a:chExt cx="1620712" cy="2478538"/>
          </a:xfrm>
        </p:grpSpPr>
        <p:pic>
          <p:nvPicPr>
            <p:cNvPr id="192" name="Google Shape;192;p21"/>
            <p:cNvPicPr preferRelativeResize="0"/>
            <p:nvPr/>
          </p:nvPicPr>
          <p:blipFill>
            <a:blip r:embed="rId5">
              <a:alphaModFix/>
            </a:blip>
            <a:stretch>
              <a:fillRect/>
            </a:stretch>
          </p:blipFill>
          <p:spPr>
            <a:xfrm>
              <a:off x="3485963" y="2643400"/>
              <a:ext cx="1620712" cy="2160950"/>
            </a:xfrm>
            <a:prstGeom prst="rect">
              <a:avLst/>
            </a:prstGeom>
            <a:noFill/>
            <a:ln>
              <a:noFill/>
            </a:ln>
          </p:spPr>
        </p:pic>
        <p:sp>
          <p:nvSpPr>
            <p:cNvPr id="193" name="Google Shape;193;p21"/>
            <p:cNvSpPr txBox="1"/>
            <p:nvPr/>
          </p:nvSpPr>
          <p:spPr>
            <a:xfrm>
              <a:off x="3498161" y="4792838"/>
              <a:ext cx="15963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Smut</a:t>
              </a:r>
              <a:endParaRPr>
                <a:latin typeface="Georgia"/>
                <a:ea typeface="Georgia"/>
                <a:cs typeface="Georgia"/>
                <a:sym typeface="Georgia"/>
              </a:endParaRPr>
            </a:p>
          </p:txBody>
        </p:sp>
      </p:grpSp>
      <p:pic>
        <p:nvPicPr>
          <p:cNvPr id="194" name="Google Shape;194;p21"/>
          <p:cNvPicPr preferRelativeResize="0"/>
          <p:nvPr/>
        </p:nvPicPr>
        <p:blipFill>
          <a:blip r:embed="rId6">
            <a:alphaModFix/>
          </a:blip>
          <a:stretch>
            <a:fillRect/>
          </a:stretch>
        </p:blipFill>
        <p:spPr>
          <a:xfrm>
            <a:off x="3967800" y="683150"/>
            <a:ext cx="2107975" cy="3737049"/>
          </a:xfrm>
          <a:prstGeom prst="rect">
            <a:avLst/>
          </a:prstGeom>
          <a:noFill/>
          <a:ln>
            <a:noFill/>
          </a:ln>
        </p:spPr>
      </p:pic>
      <p:sp>
        <p:nvSpPr>
          <p:cNvPr id="195" name="Google Shape;195;p21"/>
          <p:cNvSpPr txBox="1"/>
          <p:nvPr/>
        </p:nvSpPr>
        <p:spPr>
          <a:xfrm>
            <a:off x="3985288" y="4412000"/>
            <a:ext cx="20730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Bacterial</a:t>
            </a:r>
            <a:endParaRPr>
              <a:latin typeface="Georgia"/>
              <a:ea typeface="Georgia"/>
              <a:cs typeface="Georgia"/>
              <a:sym typeface="Georgia"/>
            </a:endParaRPr>
          </a:p>
        </p:txBody>
      </p:sp>
      <p:grpSp>
        <p:nvGrpSpPr>
          <p:cNvPr id="196" name="Google Shape;196;p21"/>
          <p:cNvGrpSpPr/>
          <p:nvPr/>
        </p:nvGrpSpPr>
        <p:grpSpPr>
          <a:xfrm>
            <a:off x="6459525" y="683115"/>
            <a:ext cx="2108100" cy="4008252"/>
            <a:chOff x="6459525" y="683150"/>
            <a:chExt cx="2108100" cy="4310875"/>
          </a:xfrm>
        </p:grpSpPr>
        <p:pic>
          <p:nvPicPr>
            <p:cNvPr id="197" name="Google Shape;197;p21"/>
            <p:cNvPicPr preferRelativeResize="0"/>
            <p:nvPr/>
          </p:nvPicPr>
          <p:blipFill>
            <a:blip r:embed="rId7">
              <a:alphaModFix/>
            </a:blip>
            <a:stretch>
              <a:fillRect/>
            </a:stretch>
          </p:blipFill>
          <p:spPr>
            <a:xfrm>
              <a:off x="6494425" y="683150"/>
              <a:ext cx="2073000" cy="4033650"/>
            </a:xfrm>
            <a:prstGeom prst="rect">
              <a:avLst/>
            </a:prstGeom>
            <a:noFill/>
            <a:ln>
              <a:noFill/>
            </a:ln>
          </p:spPr>
        </p:pic>
        <p:sp>
          <p:nvSpPr>
            <p:cNvPr id="198" name="Google Shape;198;p21"/>
            <p:cNvSpPr txBox="1"/>
            <p:nvPr/>
          </p:nvSpPr>
          <p:spPr>
            <a:xfrm>
              <a:off x="6459525" y="4716825"/>
              <a:ext cx="21081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Georgia"/>
                  <a:ea typeface="Georgia"/>
                  <a:cs typeface="Georgia"/>
                  <a:sym typeface="Georgia"/>
                </a:rPr>
                <a:t>Rust</a:t>
              </a:r>
              <a:endParaRPr>
                <a:latin typeface="Georgia"/>
                <a:ea typeface="Georgia"/>
                <a:cs typeface="Georgia"/>
                <a:sym typeface="Georgia"/>
              </a:endParaRPr>
            </a:p>
          </p:txBody>
        </p:sp>
      </p:grpSp>
      <p:sp>
        <p:nvSpPr>
          <p:cNvPr id="199" name="Google Shape;199;p21"/>
          <p:cNvSpPr txBox="1"/>
          <p:nvPr/>
        </p:nvSpPr>
        <p:spPr>
          <a:xfrm>
            <a:off x="3315150" y="4663750"/>
            <a:ext cx="29334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latin typeface="Georgia"/>
                <a:ea typeface="Georgia"/>
                <a:cs typeface="Georgia"/>
                <a:sym typeface="Georgia"/>
              </a:rPr>
              <a:t>Fig. 4. Common diseases in Millets</a:t>
            </a:r>
            <a:endParaRPr sz="13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